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8" r:id="rId2"/>
    <p:sldId id="300" r:id="rId3"/>
    <p:sldId id="262" r:id="rId4"/>
    <p:sldId id="302" r:id="rId5"/>
    <p:sldId id="294" r:id="rId6"/>
    <p:sldId id="298" r:id="rId7"/>
    <p:sldId id="303" r:id="rId8"/>
    <p:sldId id="280" r:id="rId9"/>
    <p:sldId id="279" r:id="rId10"/>
    <p:sldId id="281" r:id="rId11"/>
    <p:sldId id="282" r:id="rId12"/>
    <p:sldId id="283" r:id="rId13"/>
    <p:sldId id="278" r:id="rId14"/>
    <p:sldId id="284" r:id="rId15"/>
    <p:sldId id="264" r:id="rId16"/>
    <p:sldId id="26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DF0E7"/>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7" autoAdjust="0"/>
    <p:restoredTop sz="96143"/>
  </p:normalViewPr>
  <p:slideViewPr>
    <p:cSldViewPr snapToGrid="0">
      <p:cViewPr varScale="1">
        <p:scale>
          <a:sx n="122" d="100"/>
          <a:sy n="122" d="100"/>
        </p:scale>
        <p:origin x="3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21842C-03C0-4BBE-8997-6777D5F2B40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PH"/>
        </a:p>
      </dgm:t>
    </dgm:pt>
    <dgm:pt modelId="{16CF7F1E-E049-4B53-8B80-656B0375E21B}">
      <dgm:prSet phldrT="[Text]"/>
      <dgm:spPr>
        <a:solidFill>
          <a:srgbClr val="00B050"/>
        </a:solidFill>
      </dgm:spPr>
      <dgm:t>
        <a:bodyPr/>
        <a:lstStyle/>
        <a:p>
          <a:r>
            <a:rPr lang="en-PH" b="1" dirty="0">
              <a:latin typeface="Decalotype Bold" panose="020B0604020202020204" charset="0"/>
            </a:rPr>
            <a:t>REPUBLIC ACT NO. 7277</a:t>
          </a:r>
        </a:p>
        <a:p>
          <a:r>
            <a:rPr lang="en-PH" b="1" dirty="0">
              <a:latin typeface="Decalotype Bold" panose="020B0604020202020204" charset="0"/>
            </a:rPr>
            <a:t>Magna  Carta for </a:t>
          </a:r>
        </a:p>
        <a:p>
          <a:r>
            <a:rPr lang="en-PH" b="1" dirty="0">
              <a:latin typeface="Decalotype Bold" panose="020B0604020202020204" charset="0"/>
            </a:rPr>
            <a:t>Persons with Disability</a:t>
          </a:r>
        </a:p>
        <a:p>
          <a:r>
            <a:rPr lang="en-PH" b="1" dirty="0">
              <a:latin typeface="Decalotype Bold" panose="020B0604020202020204" charset="0"/>
            </a:rPr>
            <a:t>(1991)</a:t>
          </a:r>
        </a:p>
      </dgm:t>
    </dgm:pt>
    <dgm:pt modelId="{E23ACA64-8CC3-4447-8D14-760F7C3E6B87}" type="parTrans" cxnId="{EB19272D-A115-445B-9F47-8C2BCEE97617}">
      <dgm:prSet/>
      <dgm:spPr/>
      <dgm:t>
        <a:bodyPr/>
        <a:lstStyle/>
        <a:p>
          <a:endParaRPr lang="en-PH"/>
        </a:p>
      </dgm:t>
    </dgm:pt>
    <dgm:pt modelId="{D44CCCD0-9F47-4D82-A673-C8C812EF935E}" type="sibTrans" cxnId="{EB19272D-A115-445B-9F47-8C2BCEE97617}">
      <dgm:prSet/>
      <dgm:spPr/>
      <dgm:t>
        <a:bodyPr/>
        <a:lstStyle/>
        <a:p>
          <a:endParaRPr lang="en-PH"/>
        </a:p>
      </dgm:t>
    </dgm:pt>
    <dgm:pt modelId="{ED10D38F-5737-40B2-894E-9FB5B0A5C1CA}">
      <dgm:prSet phldrT="[Text]"/>
      <dgm:spPr>
        <a:solidFill>
          <a:srgbClr val="0000FF"/>
        </a:solidFill>
      </dgm:spPr>
      <dgm:t>
        <a:bodyPr/>
        <a:lstStyle/>
        <a:p>
          <a:r>
            <a:rPr lang="en-PH" dirty="0">
              <a:latin typeface="Decalotype Bold" panose="020B0604020202020204" charset="0"/>
            </a:rPr>
            <a:t>RA 9442 </a:t>
          </a:r>
        </a:p>
        <a:p>
          <a:r>
            <a:rPr lang="en-PH" dirty="0">
              <a:latin typeface="Decalotype Bold" panose="020B0604020202020204" charset="0"/>
            </a:rPr>
            <a:t>(2008)</a:t>
          </a:r>
        </a:p>
      </dgm:t>
    </dgm:pt>
    <dgm:pt modelId="{433C985F-2B12-407F-A7EC-ABE7784B34B3}" type="parTrans" cxnId="{3459C51F-9F51-4048-A9FE-E4C6867B09DD}">
      <dgm:prSet/>
      <dgm:spPr/>
      <dgm:t>
        <a:bodyPr/>
        <a:lstStyle/>
        <a:p>
          <a:endParaRPr lang="en-PH"/>
        </a:p>
      </dgm:t>
    </dgm:pt>
    <dgm:pt modelId="{4BC7FFB1-2C2B-47B1-804C-CE8DCC73CA86}" type="sibTrans" cxnId="{3459C51F-9F51-4048-A9FE-E4C6867B09DD}">
      <dgm:prSet/>
      <dgm:spPr/>
      <dgm:t>
        <a:bodyPr/>
        <a:lstStyle/>
        <a:p>
          <a:endParaRPr lang="en-PH"/>
        </a:p>
      </dgm:t>
    </dgm:pt>
    <dgm:pt modelId="{A7420717-03D9-4815-9C1B-208B0017A810}">
      <dgm:prSet phldrT="[Text]"/>
      <dgm:spPr>
        <a:solidFill>
          <a:schemeClr val="accent5">
            <a:lumMod val="75000"/>
          </a:schemeClr>
        </a:solidFill>
      </dgm:spPr>
      <dgm:t>
        <a:bodyPr/>
        <a:lstStyle/>
        <a:p>
          <a:r>
            <a:rPr lang="en-PH" dirty="0">
              <a:latin typeface="Decalotype Bold" panose="020B0604020202020204" charset="0"/>
            </a:rPr>
            <a:t>RA 10754</a:t>
          </a:r>
        </a:p>
        <a:p>
          <a:r>
            <a:rPr lang="en-PH" dirty="0">
              <a:latin typeface="Decalotype Bold" panose="020B0604020202020204" charset="0"/>
            </a:rPr>
            <a:t>(2018)</a:t>
          </a:r>
        </a:p>
      </dgm:t>
    </dgm:pt>
    <dgm:pt modelId="{5C0A516F-F383-4DB1-A82F-70A64A387770}" type="parTrans" cxnId="{24F82F9B-8B25-459B-945B-C5E804EFA86F}">
      <dgm:prSet/>
      <dgm:spPr/>
      <dgm:t>
        <a:bodyPr/>
        <a:lstStyle/>
        <a:p>
          <a:endParaRPr lang="en-PH"/>
        </a:p>
      </dgm:t>
    </dgm:pt>
    <dgm:pt modelId="{59EFEE1F-86A3-49F7-B356-A8AFC73EBFBB}" type="sibTrans" cxnId="{24F82F9B-8B25-459B-945B-C5E804EFA86F}">
      <dgm:prSet/>
      <dgm:spPr/>
      <dgm:t>
        <a:bodyPr/>
        <a:lstStyle/>
        <a:p>
          <a:endParaRPr lang="en-PH"/>
        </a:p>
      </dgm:t>
    </dgm:pt>
    <dgm:pt modelId="{5D6E42E9-AB85-4229-91E0-DE0BF7391FD1}">
      <dgm:prSet phldrT="[Text]"/>
      <dgm:spPr>
        <a:solidFill>
          <a:schemeClr val="accent5">
            <a:lumMod val="75000"/>
          </a:schemeClr>
        </a:solidFill>
      </dgm:spPr>
      <dgm:t>
        <a:bodyPr/>
        <a:lstStyle/>
        <a:p>
          <a:r>
            <a:rPr lang="en-PH" dirty="0">
              <a:latin typeface="Decalotype Bold" panose="020B0604020202020204" charset="0"/>
            </a:rPr>
            <a:t>RA 11228</a:t>
          </a:r>
        </a:p>
        <a:p>
          <a:r>
            <a:rPr lang="en-PH" dirty="0">
              <a:latin typeface="Decalotype Bold" panose="020B0604020202020204" charset="0"/>
            </a:rPr>
            <a:t>(2018)</a:t>
          </a:r>
        </a:p>
      </dgm:t>
    </dgm:pt>
    <dgm:pt modelId="{32050911-8FA9-4B70-97F7-5450F78BBBCC}" type="parTrans" cxnId="{7851C754-E4FB-4FA5-BF7F-433237BFB88F}">
      <dgm:prSet/>
      <dgm:spPr/>
      <dgm:t>
        <a:bodyPr/>
        <a:lstStyle/>
        <a:p>
          <a:endParaRPr lang="en-PH"/>
        </a:p>
      </dgm:t>
    </dgm:pt>
    <dgm:pt modelId="{5AFF60FA-824E-4787-AB65-190A9970DD86}" type="sibTrans" cxnId="{7851C754-E4FB-4FA5-BF7F-433237BFB88F}">
      <dgm:prSet/>
      <dgm:spPr/>
      <dgm:t>
        <a:bodyPr/>
        <a:lstStyle/>
        <a:p>
          <a:endParaRPr lang="en-PH"/>
        </a:p>
      </dgm:t>
    </dgm:pt>
    <dgm:pt modelId="{6281785D-BD39-46E2-8E78-4460BD21F295}">
      <dgm:prSet phldrT="[Text]"/>
      <dgm:spPr>
        <a:solidFill>
          <a:schemeClr val="accent4">
            <a:lumMod val="50000"/>
          </a:schemeClr>
        </a:solidFill>
      </dgm:spPr>
      <dgm:t>
        <a:bodyPr/>
        <a:lstStyle/>
        <a:p>
          <a:r>
            <a:rPr lang="en-PH" dirty="0">
              <a:latin typeface="Decalotype Bold" panose="020B0604020202020204" charset="0"/>
            </a:rPr>
            <a:t>RA 10070</a:t>
          </a:r>
        </a:p>
        <a:p>
          <a:r>
            <a:rPr lang="en-PH" dirty="0">
              <a:latin typeface="Decalotype Bold" panose="020B0604020202020204" charset="0"/>
            </a:rPr>
            <a:t>(2010</a:t>
          </a:r>
          <a:r>
            <a:rPr lang="en-PH" dirty="0"/>
            <a:t>)</a:t>
          </a:r>
        </a:p>
      </dgm:t>
    </dgm:pt>
    <dgm:pt modelId="{216DABC6-2103-4AC0-BDFA-503A7CB7EF11}" type="parTrans" cxnId="{0C2D2BA0-0DF0-4A17-8DC2-92BA33AB776B}">
      <dgm:prSet/>
      <dgm:spPr/>
      <dgm:t>
        <a:bodyPr/>
        <a:lstStyle/>
        <a:p>
          <a:endParaRPr lang="en-PH"/>
        </a:p>
      </dgm:t>
    </dgm:pt>
    <dgm:pt modelId="{E3A86553-F4CA-46FB-BFF6-043C6EE70BE6}" type="sibTrans" cxnId="{0C2D2BA0-0DF0-4A17-8DC2-92BA33AB776B}">
      <dgm:prSet/>
      <dgm:spPr/>
      <dgm:t>
        <a:bodyPr/>
        <a:lstStyle/>
        <a:p>
          <a:endParaRPr lang="en-PH"/>
        </a:p>
      </dgm:t>
    </dgm:pt>
    <dgm:pt modelId="{8E1FAF0B-989D-45E8-91C0-C018AE01FE72}">
      <dgm:prSet/>
      <dgm:spPr>
        <a:solidFill>
          <a:srgbClr val="FF0000"/>
        </a:solidFill>
      </dgm:spPr>
      <dgm:t>
        <a:bodyPr/>
        <a:lstStyle/>
        <a:p>
          <a:r>
            <a:rPr lang="en-PH" dirty="0">
              <a:latin typeface="Decalotype Bold" panose="020B0604020202020204" charset="0"/>
            </a:rPr>
            <a:t>RA 10524</a:t>
          </a:r>
        </a:p>
        <a:p>
          <a:r>
            <a:rPr lang="en-PH" dirty="0">
              <a:latin typeface="Decalotype Bold" panose="020B0604020202020204" charset="0"/>
            </a:rPr>
            <a:t>(2013)</a:t>
          </a:r>
        </a:p>
      </dgm:t>
    </dgm:pt>
    <dgm:pt modelId="{0CA5FC14-648D-4B5C-86C9-7235C71CBE3F}" type="parTrans" cxnId="{9858C742-F505-4821-B249-B01D57D42540}">
      <dgm:prSet/>
      <dgm:spPr/>
      <dgm:t>
        <a:bodyPr/>
        <a:lstStyle/>
        <a:p>
          <a:endParaRPr lang="en-PH"/>
        </a:p>
      </dgm:t>
    </dgm:pt>
    <dgm:pt modelId="{DB13C0C5-929A-45CA-BAD0-1E9528B95658}" type="sibTrans" cxnId="{9858C742-F505-4821-B249-B01D57D42540}">
      <dgm:prSet/>
      <dgm:spPr/>
      <dgm:t>
        <a:bodyPr/>
        <a:lstStyle/>
        <a:p>
          <a:endParaRPr lang="en-PH"/>
        </a:p>
      </dgm:t>
    </dgm:pt>
    <dgm:pt modelId="{7038A5E8-3E71-4E69-923D-BECB2C7FF83A}">
      <dgm:prSet custT="1"/>
      <dgm:spPr/>
      <dgm:t>
        <a:bodyPr/>
        <a:lstStyle/>
        <a:p>
          <a:r>
            <a:rPr lang="en-PH" sz="3300" dirty="0">
              <a:latin typeface="Decalotype Bold" panose="020B0604020202020204" charset="0"/>
            </a:rPr>
            <a:t>Accessibility law (1983)  </a:t>
          </a:r>
        </a:p>
      </dgm:t>
    </dgm:pt>
    <dgm:pt modelId="{B7E4D5CF-FD68-4A19-A05D-C42AC97EE1A1}" type="parTrans" cxnId="{5808ADBD-48D5-4C3C-A2F4-931875A11392}">
      <dgm:prSet/>
      <dgm:spPr/>
      <dgm:t>
        <a:bodyPr/>
        <a:lstStyle/>
        <a:p>
          <a:endParaRPr lang="en-PH"/>
        </a:p>
      </dgm:t>
    </dgm:pt>
    <dgm:pt modelId="{1FD7F904-E1DD-4510-A853-173837CD6AB6}" type="sibTrans" cxnId="{5808ADBD-48D5-4C3C-A2F4-931875A11392}">
      <dgm:prSet/>
      <dgm:spPr/>
      <dgm:t>
        <a:bodyPr/>
        <a:lstStyle/>
        <a:p>
          <a:endParaRPr lang="en-PH"/>
        </a:p>
      </dgm:t>
    </dgm:pt>
    <dgm:pt modelId="{5417824E-506B-4BDE-B547-0C4C49A65911}" type="pres">
      <dgm:prSet presAssocID="{E821842C-03C0-4BBE-8997-6777D5F2B408}" presName="diagram" presStyleCnt="0">
        <dgm:presLayoutVars>
          <dgm:chPref val="1"/>
          <dgm:dir/>
          <dgm:animOne val="branch"/>
          <dgm:animLvl val="lvl"/>
          <dgm:resizeHandles val="exact"/>
        </dgm:presLayoutVars>
      </dgm:prSet>
      <dgm:spPr/>
    </dgm:pt>
    <dgm:pt modelId="{E0D05AC9-27E9-4AEE-95AF-C3BB749A743F}" type="pres">
      <dgm:prSet presAssocID="{7038A5E8-3E71-4E69-923D-BECB2C7FF83A}" presName="root1" presStyleCnt="0"/>
      <dgm:spPr/>
    </dgm:pt>
    <dgm:pt modelId="{B09056D9-781D-474C-8A30-410240F64EA8}" type="pres">
      <dgm:prSet presAssocID="{7038A5E8-3E71-4E69-923D-BECB2C7FF83A}" presName="LevelOneTextNode" presStyleLbl="node0" presStyleIdx="0" presStyleCnt="2" custLinFactNeighborX="-129" custLinFactNeighborY="-33503">
        <dgm:presLayoutVars>
          <dgm:chPref val="3"/>
        </dgm:presLayoutVars>
      </dgm:prSet>
      <dgm:spPr/>
    </dgm:pt>
    <dgm:pt modelId="{1EF3862D-C621-4AD8-AD2C-1F66F37BEB89}" type="pres">
      <dgm:prSet presAssocID="{7038A5E8-3E71-4E69-923D-BECB2C7FF83A}" presName="level2hierChild" presStyleCnt="0"/>
      <dgm:spPr/>
    </dgm:pt>
    <dgm:pt modelId="{757C021E-E8A7-4681-9DAA-56DF29A68831}" type="pres">
      <dgm:prSet presAssocID="{16CF7F1E-E049-4B53-8B80-656B0375E21B}" presName="root1" presStyleCnt="0"/>
      <dgm:spPr/>
    </dgm:pt>
    <dgm:pt modelId="{F591AE19-2E69-4BBD-B5AC-58FA407C6D90}" type="pres">
      <dgm:prSet presAssocID="{16CF7F1E-E049-4B53-8B80-656B0375E21B}" presName="LevelOneTextNode" presStyleLbl="node0" presStyleIdx="1" presStyleCnt="2" custScaleX="116052" custScaleY="147649" custLinFactNeighborX="-9671" custLinFactNeighborY="-20618">
        <dgm:presLayoutVars>
          <dgm:chPref val="3"/>
        </dgm:presLayoutVars>
      </dgm:prSet>
      <dgm:spPr/>
    </dgm:pt>
    <dgm:pt modelId="{C3D7EF19-3EF5-48FF-9219-F44AA7A915FF}" type="pres">
      <dgm:prSet presAssocID="{16CF7F1E-E049-4B53-8B80-656B0375E21B}" presName="level2hierChild" presStyleCnt="0"/>
      <dgm:spPr/>
    </dgm:pt>
    <dgm:pt modelId="{151E38E2-7F2C-4819-982A-F317793410BB}" type="pres">
      <dgm:prSet presAssocID="{433C985F-2B12-407F-A7EC-ABE7784B34B3}" presName="conn2-1" presStyleLbl="parChTrans1D2" presStyleIdx="0" presStyleCnt="3"/>
      <dgm:spPr/>
    </dgm:pt>
    <dgm:pt modelId="{EE569087-C951-4252-9F24-E137C2A61289}" type="pres">
      <dgm:prSet presAssocID="{433C985F-2B12-407F-A7EC-ABE7784B34B3}" presName="connTx" presStyleLbl="parChTrans1D2" presStyleIdx="0" presStyleCnt="3"/>
      <dgm:spPr/>
    </dgm:pt>
    <dgm:pt modelId="{1CCB3032-81A5-49F3-A884-4EEA7D20C85D}" type="pres">
      <dgm:prSet presAssocID="{ED10D38F-5737-40B2-894E-9FB5B0A5C1CA}" presName="root2" presStyleCnt="0"/>
      <dgm:spPr/>
    </dgm:pt>
    <dgm:pt modelId="{7A81D603-86A5-4A76-B844-5685EA4EE06F}" type="pres">
      <dgm:prSet presAssocID="{ED10D38F-5737-40B2-894E-9FB5B0A5C1CA}" presName="LevelTwoTextNode" presStyleLbl="node2" presStyleIdx="0" presStyleCnt="3" custLinFactNeighborX="-3359" custLinFactNeighborY="-75992">
        <dgm:presLayoutVars>
          <dgm:chPref val="3"/>
        </dgm:presLayoutVars>
      </dgm:prSet>
      <dgm:spPr/>
    </dgm:pt>
    <dgm:pt modelId="{FC833503-B4A9-4DB9-811E-30DCBB7F43C9}" type="pres">
      <dgm:prSet presAssocID="{ED10D38F-5737-40B2-894E-9FB5B0A5C1CA}" presName="level3hierChild" presStyleCnt="0"/>
      <dgm:spPr/>
    </dgm:pt>
    <dgm:pt modelId="{524B0BCD-76A0-4B66-85DB-AE60082EF48E}" type="pres">
      <dgm:prSet presAssocID="{5C0A516F-F383-4DB1-A82F-70A64A387770}" presName="conn2-1" presStyleLbl="parChTrans1D3" presStyleIdx="0" presStyleCnt="2"/>
      <dgm:spPr/>
    </dgm:pt>
    <dgm:pt modelId="{8527EDA4-DD3D-4471-85D6-449B52BCA858}" type="pres">
      <dgm:prSet presAssocID="{5C0A516F-F383-4DB1-A82F-70A64A387770}" presName="connTx" presStyleLbl="parChTrans1D3" presStyleIdx="0" presStyleCnt="2"/>
      <dgm:spPr/>
    </dgm:pt>
    <dgm:pt modelId="{82A667DB-884C-42B6-AF74-AE104D5538A5}" type="pres">
      <dgm:prSet presAssocID="{A7420717-03D9-4815-9C1B-208B0017A810}" presName="root2" presStyleCnt="0"/>
      <dgm:spPr/>
    </dgm:pt>
    <dgm:pt modelId="{CF2414AE-11BD-418D-9CF6-402DC69DC9A1}" type="pres">
      <dgm:prSet presAssocID="{A7420717-03D9-4815-9C1B-208B0017A810}" presName="LevelTwoTextNode" presStyleLbl="node3" presStyleIdx="0" presStyleCnt="2" custLinFactNeighborX="-7078" custLinFactNeighborY="-27428">
        <dgm:presLayoutVars>
          <dgm:chPref val="3"/>
        </dgm:presLayoutVars>
      </dgm:prSet>
      <dgm:spPr/>
    </dgm:pt>
    <dgm:pt modelId="{03F12AC1-6C8C-49AF-898C-A9C21BEA597F}" type="pres">
      <dgm:prSet presAssocID="{A7420717-03D9-4815-9C1B-208B0017A810}" presName="level3hierChild" presStyleCnt="0"/>
      <dgm:spPr/>
    </dgm:pt>
    <dgm:pt modelId="{0A2FDDF3-BC6C-45F5-8785-72F2613A6946}" type="pres">
      <dgm:prSet presAssocID="{32050911-8FA9-4B70-97F7-5450F78BBBCC}" presName="conn2-1" presStyleLbl="parChTrans1D3" presStyleIdx="1" presStyleCnt="2"/>
      <dgm:spPr/>
    </dgm:pt>
    <dgm:pt modelId="{7A836990-A837-4B72-855B-B396B15ECF3D}" type="pres">
      <dgm:prSet presAssocID="{32050911-8FA9-4B70-97F7-5450F78BBBCC}" presName="connTx" presStyleLbl="parChTrans1D3" presStyleIdx="1" presStyleCnt="2"/>
      <dgm:spPr/>
    </dgm:pt>
    <dgm:pt modelId="{F79DE44A-4B5B-4BB0-A42E-400C0EA7E573}" type="pres">
      <dgm:prSet presAssocID="{5D6E42E9-AB85-4229-91E0-DE0BF7391FD1}" presName="root2" presStyleCnt="0"/>
      <dgm:spPr/>
    </dgm:pt>
    <dgm:pt modelId="{F1EDB59E-2587-4480-BAE9-5E0BF596BD50}" type="pres">
      <dgm:prSet presAssocID="{5D6E42E9-AB85-4229-91E0-DE0BF7391FD1}" presName="LevelTwoTextNode" presStyleLbl="node3" presStyleIdx="1" presStyleCnt="2" custLinFactNeighborX="-6382" custLinFactNeighborY="22195">
        <dgm:presLayoutVars>
          <dgm:chPref val="3"/>
        </dgm:presLayoutVars>
      </dgm:prSet>
      <dgm:spPr/>
    </dgm:pt>
    <dgm:pt modelId="{F428A73E-80CE-4643-B76A-327D1D536BF3}" type="pres">
      <dgm:prSet presAssocID="{5D6E42E9-AB85-4229-91E0-DE0BF7391FD1}" presName="level3hierChild" presStyleCnt="0"/>
      <dgm:spPr/>
    </dgm:pt>
    <dgm:pt modelId="{C20B280A-F39A-43DB-8D43-BC3669C6D58A}" type="pres">
      <dgm:prSet presAssocID="{0CA5FC14-648D-4B5C-86C9-7235C71CBE3F}" presName="conn2-1" presStyleLbl="parChTrans1D2" presStyleIdx="1" presStyleCnt="3"/>
      <dgm:spPr/>
    </dgm:pt>
    <dgm:pt modelId="{AAC0736F-27DC-4C42-8A23-20D88377D65A}" type="pres">
      <dgm:prSet presAssocID="{0CA5FC14-648D-4B5C-86C9-7235C71CBE3F}" presName="connTx" presStyleLbl="parChTrans1D2" presStyleIdx="1" presStyleCnt="3"/>
      <dgm:spPr/>
    </dgm:pt>
    <dgm:pt modelId="{2FB16DCF-69C4-4330-A5D2-CB58D282FFF4}" type="pres">
      <dgm:prSet presAssocID="{8E1FAF0B-989D-45E8-91C0-C018AE01FE72}" presName="root2" presStyleCnt="0"/>
      <dgm:spPr/>
    </dgm:pt>
    <dgm:pt modelId="{A82E3DA3-58D3-4DB1-8EDA-4F1372DFAA59}" type="pres">
      <dgm:prSet presAssocID="{8E1FAF0B-989D-45E8-91C0-C018AE01FE72}" presName="LevelTwoTextNode" presStyleLbl="node2" presStyleIdx="1" presStyleCnt="3" custScaleX="96603" custLinFactY="201" custLinFactNeighborX="-3626" custLinFactNeighborY="100000">
        <dgm:presLayoutVars>
          <dgm:chPref val="3"/>
        </dgm:presLayoutVars>
      </dgm:prSet>
      <dgm:spPr/>
    </dgm:pt>
    <dgm:pt modelId="{98DEC15D-E2ED-4E9F-961B-8D90728CDF77}" type="pres">
      <dgm:prSet presAssocID="{8E1FAF0B-989D-45E8-91C0-C018AE01FE72}" presName="level3hierChild" presStyleCnt="0"/>
      <dgm:spPr/>
    </dgm:pt>
    <dgm:pt modelId="{07AAA1BC-101D-46D2-9D39-93AF347B9328}" type="pres">
      <dgm:prSet presAssocID="{216DABC6-2103-4AC0-BDFA-503A7CB7EF11}" presName="conn2-1" presStyleLbl="parChTrans1D2" presStyleIdx="2" presStyleCnt="3"/>
      <dgm:spPr/>
    </dgm:pt>
    <dgm:pt modelId="{EC60EA3B-AA50-403B-8597-6B169F932606}" type="pres">
      <dgm:prSet presAssocID="{216DABC6-2103-4AC0-BDFA-503A7CB7EF11}" presName="connTx" presStyleLbl="parChTrans1D2" presStyleIdx="2" presStyleCnt="3"/>
      <dgm:spPr/>
    </dgm:pt>
    <dgm:pt modelId="{13DFCC4D-EE0B-488A-87B2-4A16B2A3DE7A}" type="pres">
      <dgm:prSet presAssocID="{6281785D-BD39-46E2-8E78-4460BD21F295}" presName="root2" presStyleCnt="0"/>
      <dgm:spPr/>
    </dgm:pt>
    <dgm:pt modelId="{8623484C-EEAA-4445-B50C-5E5CC0080BC3}" type="pres">
      <dgm:prSet presAssocID="{6281785D-BD39-46E2-8E78-4460BD21F295}" presName="LevelTwoTextNode" presStyleLbl="node2" presStyleIdx="2" presStyleCnt="3" custLinFactY="-51838" custLinFactNeighborX="-4403" custLinFactNeighborY="-100000">
        <dgm:presLayoutVars>
          <dgm:chPref val="3"/>
        </dgm:presLayoutVars>
      </dgm:prSet>
      <dgm:spPr/>
    </dgm:pt>
    <dgm:pt modelId="{FF494069-B215-469A-B540-09134C602931}" type="pres">
      <dgm:prSet presAssocID="{6281785D-BD39-46E2-8E78-4460BD21F295}" presName="level3hierChild" presStyleCnt="0"/>
      <dgm:spPr/>
    </dgm:pt>
  </dgm:ptLst>
  <dgm:cxnLst>
    <dgm:cxn modelId="{3459C51F-9F51-4048-A9FE-E4C6867B09DD}" srcId="{16CF7F1E-E049-4B53-8B80-656B0375E21B}" destId="{ED10D38F-5737-40B2-894E-9FB5B0A5C1CA}" srcOrd="0" destOrd="0" parTransId="{433C985F-2B12-407F-A7EC-ABE7784B34B3}" sibTransId="{4BC7FFB1-2C2B-47B1-804C-CE8DCC73CA86}"/>
    <dgm:cxn modelId="{3FBA8A26-9F3F-445A-96A6-AECEFA02EE69}" type="presOf" srcId="{A7420717-03D9-4815-9C1B-208B0017A810}" destId="{CF2414AE-11BD-418D-9CF6-402DC69DC9A1}" srcOrd="0" destOrd="0" presId="urn:microsoft.com/office/officeart/2005/8/layout/hierarchy2"/>
    <dgm:cxn modelId="{22A56728-0657-488E-9580-7C0DA4A1D8CA}" type="presOf" srcId="{E821842C-03C0-4BBE-8997-6777D5F2B408}" destId="{5417824E-506B-4BDE-B547-0C4C49A65911}" srcOrd="0" destOrd="0" presId="urn:microsoft.com/office/officeart/2005/8/layout/hierarchy2"/>
    <dgm:cxn modelId="{BD54CD2C-9A55-4000-8B58-811978BFB7A0}" type="presOf" srcId="{8E1FAF0B-989D-45E8-91C0-C018AE01FE72}" destId="{A82E3DA3-58D3-4DB1-8EDA-4F1372DFAA59}" srcOrd="0" destOrd="0" presId="urn:microsoft.com/office/officeart/2005/8/layout/hierarchy2"/>
    <dgm:cxn modelId="{EB19272D-A115-445B-9F47-8C2BCEE97617}" srcId="{E821842C-03C0-4BBE-8997-6777D5F2B408}" destId="{16CF7F1E-E049-4B53-8B80-656B0375E21B}" srcOrd="1" destOrd="0" parTransId="{E23ACA64-8CC3-4447-8D14-760F7C3E6B87}" sibTransId="{D44CCCD0-9F47-4D82-A673-C8C812EF935E}"/>
    <dgm:cxn modelId="{F8C8F83D-CF87-4979-A860-B24EA6FD55BF}" type="presOf" srcId="{216DABC6-2103-4AC0-BDFA-503A7CB7EF11}" destId="{EC60EA3B-AA50-403B-8597-6B169F932606}" srcOrd="1" destOrd="0" presId="urn:microsoft.com/office/officeart/2005/8/layout/hierarchy2"/>
    <dgm:cxn modelId="{7AD8E83F-EE2D-48D8-A972-F3D241C102EA}" type="presOf" srcId="{0CA5FC14-648D-4B5C-86C9-7235C71CBE3F}" destId="{AAC0736F-27DC-4C42-8A23-20D88377D65A}" srcOrd="1" destOrd="0" presId="urn:microsoft.com/office/officeart/2005/8/layout/hierarchy2"/>
    <dgm:cxn modelId="{AF042941-5273-4B9E-86FB-B6BA9A420A6D}" type="presOf" srcId="{5D6E42E9-AB85-4229-91E0-DE0BF7391FD1}" destId="{F1EDB59E-2587-4480-BAE9-5E0BF596BD50}" srcOrd="0" destOrd="0" presId="urn:microsoft.com/office/officeart/2005/8/layout/hierarchy2"/>
    <dgm:cxn modelId="{9858C742-F505-4821-B249-B01D57D42540}" srcId="{16CF7F1E-E049-4B53-8B80-656B0375E21B}" destId="{8E1FAF0B-989D-45E8-91C0-C018AE01FE72}" srcOrd="1" destOrd="0" parTransId="{0CA5FC14-648D-4B5C-86C9-7235C71CBE3F}" sibTransId="{DB13C0C5-929A-45CA-BAD0-1E9528B95658}"/>
    <dgm:cxn modelId="{7851C754-E4FB-4FA5-BF7F-433237BFB88F}" srcId="{ED10D38F-5737-40B2-894E-9FB5B0A5C1CA}" destId="{5D6E42E9-AB85-4229-91E0-DE0BF7391FD1}" srcOrd="1" destOrd="0" parTransId="{32050911-8FA9-4B70-97F7-5450F78BBBCC}" sibTransId="{5AFF60FA-824E-4787-AB65-190A9970DD86}"/>
    <dgm:cxn modelId="{32CC6D55-EDA5-40A0-BD2C-3C45A612FDF1}" type="presOf" srcId="{6281785D-BD39-46E2-8E78-4460BD21F295}" destId="{8623484C-EEAA-4445-B50C-5E5CC0080BC3}" srcOrd="0" destOrd="0" presId="urn:microsoft.com/office/officeart/2005/8/layout/hierarchy2"/>
    <dgm:cxn modelId="{61892E69-E36C-45E1-81A9-A5B2DBDB844C}" type="presOf" srcId="{0CA5FC14-648D-4B5C-86C9-7235C71CBE3F}" destId="{C20B280A-F39A-43DB-8D43-BC3669C6D58A}" srcOrd="0" destOrd="0" presId="urn:microsoft.com/office/officeart/2005/8/layout/hierarchy2"/>
    <dgm:cxn modelId="{52FC1580-8142-4688-9C44-2F67E22E4444}" type="presOf" srcId="{7038A5E8-3E71-4E69-923D-BECB2C7FF83A}" destId="{B09056D9-781D-474C-8A30-410240F64EA8}" srcOrd="0" destOrd="0" presId="urn:microsoft.com/office/officeart/2005/8/layout/hierarchy2"/>
    <dgm:cxn modelId="{ADCF6389-5F5F-4B8F-916D-17D9D0DC000B}" type="presOf" srcId="{5C0A516F-F383-4DB1-A82F-70A64A387770}" destId="{8527EDA4-DD3D-4471-85D6-449B52BCA858}" srcOrd="1" destOrd="0" presId="urn:microsoft.com/office/officeart/2005/8/layout/hierarchy2"/>
    <dgm:cxn modelId="{4618409A-3066-4339-856A-A4E8ABA57B54}" type="presOf" srcId="{32050911-8FA9-4B70-97F7-5450F78BBBCC}" destId="{7A836990-A837-4B72-855B-B396B15ECF3D}" srcOrd="1" destOrd="0" presId="urn:microsoft.com/office/officeart/2005/8/layout/hierarchy2"/>
    <dgm:cxn modelId="{24F82F9B-8B25-459B-945B-C5E804EFA86F}" srcId="{ED10D38F-5737-40B2-894E-9FB5B0A5C1CA}" destId="{A7420717-03D9-4815-9C1B-208B0017A810}" srcOrd="0" destOrd="0" parTransId="{5C0A516F-F383-4DB1-A82F-70A64A387770}" sibTransId="{59EFEE1F-86A3-49F7-B356-A8AFC73EBFBB}"/>
    <dgm:cxn modelId="{0C2D2BA0-0DF0-4A17-8DC2-92BA33AB776B}" srcId="{16CF7F1E-E049-4B53-8B80-656B0375E21B}" destId="{6281785D-BD39-46E2-8E78-4460BD21F295}" srcOrd="2" destOrd="0" parTransId="{216DABC6-2103-4AC0-BDFA-503A7CB7EF11}" sibTransId="{E3A86553-F4CA-46FB-BFF6-043C6EE70BE6}"/>
    <dgm:cxn modelId="{A0974CB7-FF3F-4032-9851-D2A2F13D3A70}" type="presOf" srcId="{ED10D38F-5737-40B2-894E-9FB5B0A5C1CA}" destId="{7A81D603-86A5-4A76-B844-5685EA4EE06F}" srcOrd="0" destOrd="0" presId="urn:microsoft.com/office/officeart/2005/8/layout/hierarchy2"/>
    <dgm:cxn modelId="{3D06DFBA-E200-470B-80C2-71C3C4BB3DE8}" type="presOf" srcId="{5C0A516F-F383-4DB1-A82F-70A64A387770}" destId="{524B0BCD-76A0-4B66-85DB-AE60082EF48E}" srcOrd="0" destOrd="0" presId="urn:microsoft.com/office/officeart/2005/8/layout/hierarchy2"/>
    <dgm:cxn modelId="{5808ADBD-48D5-4C3C-A2F4-931875A11392}" srcId="{E821842C-03C0-4BBE-8997-6777D5F2B408}" destId="{7038A5E8-3E71-4E69-923D-BECB2C7FF83A}" srcOrd="0" destOrd="0" parTransId="{B7E4D5CF-FD68-4A19-A05D-C42AC97EE1A1}" sibTransId="{1FD7F904-E1DD-4510-A853-173837CD6AB6}"/>
    <dgm:cxn modelId="{FE7713C8-22B1-40AB-86D1-E35F6D8E821E}" type="presOf" srcId="{433C985F-2B12-407F-A7EC-ABE7784B34B3}" destId="{EE569087-C951-4252-9F24-E137C2A61289}" srcOrd="1" destOrd="0" presId="urn:microsoft.com/office/officeart/2005/8/layout/hierarchy2"/>
    <dgm:cxn modelId="{D07C29E4-FFB9-4113-8F59-A8C2C182872F}" type="presOf" srcId="{433C985F-2B12-407F-A7EC-ABE7784B34B3}" destId="{151E38E2-7F2C-4819-982A-F317793410BB}" srcOrd="0" destOrd="0" presId="urn:microsoft.com/office/officeart/2005/8/layout/hierarchy2"/>
    <dgm:cxn modelId="{78A2D8E4-49A0-4ABA-863C-2479EF83AC02}" type="presOf" srcId="{32050911-8FA9-4B70-97F7-5450F78BBBCC}" destId="{0A2FDDF3-BC6C-45F5-8785-72F2613A6946}" srcOrd="0" destOrd="0" presId="urn:microsoft.com/office/officeart/2005/8/layout/hierarchy2"/>
    <dgm:cxn modelId="{EB6C12F1-3577-4631-B7DD-F6EDDCFBCDEA}" type="presOf" srcId="{216DABC6-2103-4AC0-BDFA-503A7CB7EF11}" destId="{07AAA1BC-101D-46D2-9D39-93AF347B9328}" srcOrd="0" destOrd="0" presId="urn:microsoft.com/office/officeart/2005/8/layout/hierarchy2"/>
    <dgm:cxn modelId="{8ADBB5F3-D0EE-4342-8BBD-C5F6D179C689}" type="presOf" srcId="{16CF7F1E-E049-4B53-8B80-656B0375E21B}" destId="{F591AE19-2E69-4BBD-B5AC-58FA407C6D90}" srcOrd="0" destOrd="0" presId="urn:microsoft.com/office/officeart/2005/8/layout/hierarchy2"/>
    <dgm:cxn modelId="{BCA4E9D6-40E9-4F62-B53C-2D2E0B253C13}" type="presParOf" srcId="{5417824E-506B-4BDE-B547-0C4C49A65911}" destId="{E0D05AC9-27E9-4AEE-95AF-C3BB749A743F}" srcOrd="0" destOrd="0" presId="urn:microsoft.com/office/officeart/2005/8/layout/hierarchy2"/>
    <dgm:cxn modelId="{BF287A14-9EF3-482A-B73D-CF03A1081100}" type="presParOf" srcId="{E0D05AC9-27E9-4AEE-95AF-C3BB749A743F}" destId="{B09056D9-781D-474C-8A30-410240F64EA8}" srcOrd="0" destOrd="0" presId="urn:microsoft.com/office/officeart/2005/8/layout/hierarchy2"/>
    <dgm:cxn modelId="{796AC2B4-74C8-46BF-B9CB-FB14FF34BC0C}" type="presParOf" srcId="{E0D05AC9-27E9-4AEE-95AF-C3BB749A743F}" destId="{1EF3862D-C621-4AD8-AD2C-1F66F37BEB89}" srcOrd="1" destOrd="0" presId="urn:microsoft.com/office/officeart/2005/8/layout/hierarchy2"/>
    <dgm:cxn modelId="{2059DD08-F028-433E-8E2A-C98A3BA6BAE5}" type="presParOf" srcId="{5417824E-506B-4BDE-B547-0C4C49A65911}" destId="{757C021E-E8A7-4681-9DAA-56DF29A68831}" srcOrd="1" destOrd="0" presId="urn:microsoft.com/office/officeart/2005/8/layout/hierarchy2"/>
    <dgm:cxn modelId="{DD7AD805-1017-4C89-8DDD-260ECA2FE685}" type="presParOf" srcId="{757C021E-E8A7-4681-9DAA-56DF29A68831}" destId="{F591AE19-2E69-4BBD-B5AC-58FA407C6D90}" srcOrd="0" destOrd="0" presId="urn:microsoft.com/office/officeart/2005/8/layout/hierarchy2"/>
    <dgm:cxn modelId="{EC36A1B6-C295-4A2B-9284-3C22C0899685}" type="presParOf" srcId="{757C021E-E8A7-4681-9DAA-56DF29A68831}" destId="{C3D7EF19-3EF5-48FF-9219-F44AA7A915FF}" srcOrd="1" destOrd="0" presId="urn:microsoft.com/office/officeart/2005/8/layout/hierarchy2"/>
    <dgm:cxn modelId="{01285242-7FB7-477D-A0B8-A2764EE65444}" type="presParOf" srcId="{C3D7EF19-3EF5-48FF-9219-F44AA7A915FF}" destId="{151E38E2-7F2C-4819-982A-F317793410BB}" srcOrd="0" destOrd="0" presId="urn:microsoft.com/office/officeart/2005/8/layout/hierarchy2"/>
    <dgm:cxn modelId="{8EC84AA8-DEB7-4061-AF8E-025899F33543}" type="presParOf" srcId="{151E38E2-7F2C-4819-982A-F317793410BB}" destId="{EE569087-C951-4252-9F24-E137C2A61289}" srcOrd="0" destOrd="0" presId="urn:microsoft.com/office/officeart/2005/8/layout/hierarchy2"/>
    <dgm:cxn modelId="{9ABDBE67-3A47-445D-BA40-84393E525E85}" type="presParOf" srcId="{C3D7EF19-3EF5-48FF-9219-F44AA7A915FF}" destId="{1CCB3032-81A5-49F3-A884-4EEA7D20C85D}" srcOrd="1" destOrd="0" presId="urn:microsoft.com/office/officeart/2005/8/layout/hierarchy2"/>
    <dgm:cxn modelId="{17009C6A-2C39-4F34-852C-8A38EEA0D951}" type="presParOf" srcId="{1CCB3032-81A5-49F3-A884-4EEA7D20C85D}" destId="{7A81D603-86A5-4A76-B844-5685EA4EE06F}" srcOrd="0" destOrd="0" presId="urn:microsoft.com/office/officeart/2005/8/layout/hierarchy2"/>
    <dgm:cxn modelId="{1FAEB50D-2C54-4928-8DBC-8AD155B40A55}" type="presParOf" srcId="{1CCB3032-81A5-49F3-A884-4EEA7D20C85D}" destId="{FC833503-B4A9-4DB9-811E-30DCBB7F43C9}" srcOrd="1" destOrd="0" presId="urn:microsoft.com/office/officeart/2005/8/layout/hierarchy2"/>
    <dgm:cxn modelId="{E5F983B3-FB5D-437E-BEB0-5F94217FF543}" type="presParOf" srcId="{FC833503-B4A9-4DB9-811E-30DCBB7F43C9}" destId="{524B0BCD-76A0-4B66-85DB-AE60082EF48E}" srcOrd="0" destOrd="0" presId="urn:microsoft.com/office/officeart/2005/8/layout/hierarchy2"/>
    <dgm:cxn modelId="{F7A8326C-0271-4370-A3B8-F942FCF521A7}" type="presParOf" srcId="{524B0BCD-76A0-4B66-85DB-AE60082EF48E}" destId="{8527EDA4-DD3D-4471-85D6-449B52BCA858}" srcOrd="0" destOrd="0" presId="urn:microsoft.com/office/officeart/2005/8/layout/hierarchy2"/>
    <dgm:cxn modelId="{EB3410BA-A579-41D0-AEF8-C1FBDB0719A9}" type="presParOf" srcId="{FC833503-B4A9-4DB9-811E-30DCBB7F43C9}" destId="{82A667DB-884C-42B6-AF74-AE104D5538A5}" srcOrd="1" destOrd="0" presId="urn:microsoft.com/office/officeart/2005/8/layout/hierarchy2"/>
    <dgm:cxn modelId="{A1952E45-58EA-40C8-90C3-9A4232C6311C}" type="presParOf" srcId="{82A667DB-884C-42B6-AF74-AE104D5538A5}" destId="{CF2414AE-11BD-418D-9CF6-402DC69DC9A1}" srcOrd="0" destOrd="0" presId="urn:microsoft.com/office/officeart/2005/8/layout/hierarchy2"/>
    <dgm:cxn modelId="{7F41E78D-7BCB-4027-B224-7508E17ECECA}" type="presParOf" srcId="{82A667DB-884C-42B6-AF74-AE104D5538A5}" destId="{03F12AC1-6C8C-49AF-898C-A9C21BEA597F}" srcOrd="1" destOrd="0" presId="urn:microsoft.com/office/officeart/2005/8/layout/hierarchy2"/>
    <dgm:cxn modelId="{1AE3124B-8988-419F-B09F-3BB861BE6BB3}" type="presParOf" srcId="{FC833503-B4A9-4DB9-811E-30DCBB7F43C9}" destId="{0A2FDDF3-BC6C-45F5-8785-72F2613A6946}" srcOrd="2" destOrd="0" presId="urn:microsoft.com/office/officeart/2005/8/layout/hierarchy2"/>
    <dgm:cxn modelId="{F4C223E0-6811-456E-81D1-C3FB28A3DE5C}" type="presParOf" srcId="{0A2FDDF3-BC6C-45F5-8785-72F2613A6946}" destId="{7A836990-A837-4B72-855B-B396B15ECF3D}" srcOrd="0" destOrd="0" presId="urn:microsoft.com/office/officeart/2005/8/layout/hierarchy2"/>
    <dgm:cxn modelId="{301645DF-D910-4E10-9524-0692FBBA7324}" type="presParOf" srcId="{FC833503-B4A9-4DB9-811E-30DCBB7F43C9}" destId="{F79DE44A-4B5B-4BB0-A42E-400C0EA7E573}" srcOrd="3" destOrd="0" presId="urn:microsoft.com/office/officeart/2005/8/layout/hierarchy2"/>
    <dgm:cxn modelId="{49C6DCF3-3AB6-4D85-9462-E43C8CADBF0B}" type="presParOf" srcId="{F79DE44A-4B5B-4BB0-A42E-400C0EA7E573}" destId="{F1EDB59E-2587-4480-BAE9-5E0BF596BD50}" srcOrd="0" destOrd="0" presId="urn:microsoft.com/office/officeart/2005/8/layout/hierarchy2"/>
    <dgm:cxn modelId="{64890F8D-3581-4A07-8DE2-69D90608716B}" type="presParOf" srcId="{F79DE44A-4B5B-4BB0-A42E-400C0EA7E573}" destId="{F428A73E-80CE-4643-B76A-327D1D536BF3}" srcOrd="1" destOrd="0" presId="urn:microsoft.com/office/officeart/2005/8/layout/hierarchy2"/>
    <dgm:cxn modelId="{83CCD09C-F6B6-4D57-B444-A46CCEF712BA}" type="presParOf" srcId="{C3D7EF19-3EF5-48FF-9219-F44AA7A915FF}" destId="{C20B280A-F39A-43DB-8D43-BC3669C6D58A}" srcOrd="2" destOrd="0" presId="urn:microsoft.com/office/officeart/2005/8/layout/hierarchy2"/>
    <dgm:cxn modelId="{55714630-0E21-42A8-8F56-0D730C57C241}" type="presParOf" srcId="{C20B280A-F39A-43DB-8D43-BC3669C6D58A}" destId="{AAC0736F-27DC-4C42-8A23-20D88377D65A}" srcOrd="0" destOrd="0" presId="urn:microsoft.com/office/officeart/2005/8/layout/hierarchy2"/>
    <dgm:cxn modelId="{DF33E002-9314-4D9F-AB62-D2FE8D5A2FD5}" type="presParOf" srcId="{C3D7EF19-3EF5-48FF-9219-F44AA7A915FF}" destId="{2FB16DCF-69C4-4330-A5D2-CB58D282FFF4}" srcOrd="3" destOrd="0" presId="urn:microsoft.com/office/officeart/2005/8/layout/hierarchy2"/>
    <dgm:cxn modelId="{F37008F8-5D4A-41D2-87E4-667A0B9898FC}" type="presParOf" srcId="{2FB16DCF-69C4-4330-A5D2-CB58D282FFF4}" destId="{A82E3DA3-58D3-4DB1-8EDA-4F1372DFAA59}" srcOrd="0" destOrd="0" presId="urn:microsoft.com/office/officeart/2005/8/layout/hierarchy2"/>
    <dgm:cxn modelId="{438378D8-92CF-4054-9E28-F53DD6D06DBF}" type="presParOf" srcId="{2FB16DCF-69C4-4330-A5D2-CB58D282FFF4}" destId="{98DEC15D-E2ED-4E9F-961B-8D90728CDF77}" srcOrd="1" destOrd="0" presId="urn:microsoft.com/office/officeart/2005/8/layout/hierarchy2"/>
    <dgm:cxn modelId="{FCE589B3-EB8D-4680-99CE-796E73B37888}" type="presParOf" srcId="{C3D7EF19-3EF5-48FF-9219-F44AA7A915FF}" destId="{07AAA1BC-101D-46D2-9D39-93AF347B9328}" srcOrd="4" destOrd="0" presId="urn:microsoft.com/office/officeart/2005/8/layout/hierarchy2"/>
    <dgm:cxn modelId="{40A6AF4B-5115-4D7E-9B2C-580CDFDD75F8}" type="presParOf" srcId="{07AAA1BC-101D-46D2-9D39-93AF347B9328}" destId="{EC60EA3B-AA50-403B-8597-6B169F932606}" srcOrd="0" destOrd="0" presId="urn:microsoft.com/office/officeart/2005/8/layout/hierarchy2"/>
    <dgm:cxn modelId="{4CAB121F-CA28-4285-823D-FB1AB4EF0AAC}" type="presParOf" srcId="{C3D7EF19-3EF5-48FF-9219-F44AA7A915FF}" destId="{13DFCC4D-EE0B-488A-87B2-4A16B2A3DE7A}" srcOrd="5" destOrd="0" presId="urn:microsoft.com/office/officeart/2005/8/layout/hierarchy2"/>
    <dgm:cxn modelId="{F04F6C95-E2CD-4A0C-92C7-9FDC95C2F00B}" type="presParOf" srcId="{13DFCC4D-EE0B-488A-87B2-4A16B2A3DE7A}" destId="{8623484C-EEAA-4445-B50C-5E5CC0080BC3}" srcOrd="0" destOrd="0" presId="urn:microsoft.com/office/officeart/2005/8/layout/hierarchy2"/>
    <dgm:cxn modelId="{A584701B-2D65-480A-9CDD-DEF88D03D8E8}" type="presParOf" srcId="{13DFCC4D-EE0B-488A-87B2-4A16B2A3DE7A}" destId="{FF494069-B215-469A-B540-09134C602931}"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9056D9-781D-474C-8A30-410240F64EA8}">
      <dsp:nvSpPr>
        <dsp:cNvPr id="0" name=""/>
        <dsp:cNvSpPr/>
      </dsp:nvSpPr>
      <dsp:spPr>
        <a:xfrm>
          <a:off x="254011" y="4360"/>
          <a:ext cx="2409824" cy="12049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en-PH" sz="3300" kern="1200" dirty="0">
              <a:latin typeface="Decalotype Bold" panose="020B0604020202020204" charset="0"/>
            </a:rPr>
            <a:t>Accessibility law (1983)  </a:t>
          </a:r>
        </a:p>
      </dsp:txBody>
      <dsp:txXfrm>
        <a:off x="289302" y="39651"/>
        <a:ext cx="2339242" cy="1134330"/>
      </dsp:txXfrm>
    </dsp:sp>
    <dsp:sp modelId="{F591AE19-2E69-4BBD-B5AC-58FA407C6D90}">
      <dsp:nvSpPr>
        <dsp:cNvPr id="0" name=""/>
        <dsp:cNvSpPr/>
      </dsp:nvSpPr>
      <dsp:spPr>
        <a:xfrm>
          <a:off x="24065" y="1545262"/>
          <a:ext cx="2796650" cy="177904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PH" sz="2000" b="1" kern="1200" dirty="0">
              <a:latin typeface="Decalotype Bold" panose="020B0604020202020204" charset="0"/>
            </a:rPr>
            <a:t>REPUBLIC ACT NO. 7277</a:t>
          </a:r>
        </a:p>
        <a:p>
          <a:pPr marL="0" lvl="0" indent="0" algn="ctr" defTabSz="889000">
            <a:lnSpc>
              <a:spcPct val="90000"/>
            </a:lnSpc>
            <a:spcBef>
              <a:spcPct val="0"/>
            </a:spcBef>
            <a:spcAft>
              <a:spcPct val="35000"/>
            </a:spcAft>
            <a:buNone/>
          </a:pPr>
          <a:r>
            <a:rPr lang="en-PH" sz="2000" b="1" kern="1200" dirty="0">
              <a:latin typeface="Decalotype Bold" panose="020B0604020202020204" charset="0"/>
            </a:rPr>
            <a:t>Magna  Carta for </a:t>
          </a:r>
        </a:p>
        <a:p>
          <a:pPr marL="0" lvl="0" indent="0" algn="ctr" defTabSz="889000">
            <a:lnSpc>
              <a:spcPct val="90000"/>
            </a:lnSpc>
            <a:spcBef>
              <a:spcPct val="0"/>
            </a:spcBef>
            <a:spcAft>
              <a:spcPct val="35000"/>
            </a:spcAft>
            <a:buNone/>
          </a:pPr>
          <a:r>
            <a:rPr lang="en-PH" sz="2000" b="1" kern="1200" dirty="0">
              <a:latin typeface="Decalotype Bold" panose="020B0604020202020204" charset="0"/>
            </a:rPr>
            <a:t>Persons with Disability</a:t>
          </a:r>
        </a:p>
        <a:p>
          <a:pPr marL="0" lvl="0" indent="0" algn="ctr" defTabSz="889000">
            <a:lnSpc>
              <a:spcPct val="90000"/>
            </a:lnSpc>
            <a:spcBef>
              <a:spcPct val="0"/>
            </a:spcBef>
            <a:spcAft>
              <a:spcPct val="35000"/>
            </a:spcAft>
            <a:buNone/>
          </a:pPr>
          <a:r>
            <a:rPr lang="en-PH" sz="2000" b="1" kern="1200" dirty="0">
              <a:latin typeface="Decalotype Bold" panose="020B0604020202020204" charset="0"/>
            </a:rPr>
            <a:t>(1991)</a:t>
          </a:r>
        </a:p>
      </dsp:txBody>
      <dsp:txXfrm>
        <a:off x="76171" y="1597368"/>
        <a:ext cx="2692438" cy="1674829"/>
      </dsp:txXfrm>
    </dsp:sp>
    <dsp:sp modelId="{151E38E2-7F2C-4819-982A-F317793410BB}">
      <dsp:nvSpPr>
        <dsp:cNvPr id="0" name=""/>
        <dsp:cNvSpPr/>
      </dsp:nvSpPr>
      <dsp:spPr>
        <a:xfrm rot="18080691">
          <a:off x="2306008" y="1495416"/>
          <a:ext cx="2145451" cy="46406"/>
        </a:xfrm>
        <a:custGeom>
          <a:avLst/>
          <a:gdLst/>
          <a:ahLst/>
          <a:cxnLst/>
          <a:rect l="0" t="0" r="0" b="0"/>
          <a:pathLst>
            <a:path>
              <a:moveTo>
                <a:pt x="0" y="23203"/>
              </a:moveTo>
              <a:lnTo>
                <a:pt x="2145451" y="232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PH" sz="700" kern="1200"/>
        </a:p>
      </dsp:txBody>
      <dsp:txXfrm>
        <a:off x="3325098" y="1464983"/>
        <a:ext cx="107272" cy="107272"/>
      </dsp:txXfrm>
    </dsp:sp>
    <dsp:sp modelId="{7A81D603-86A5-4A76-B844-5685EA4EE06F}">
      <dsp:nvSpPr>
        <dsp:cNvPr id="0" name=""/>
        <dsp:cNvSpPr/>
      </dsp:nvSpPr>
      <dsp:spPr>
        <a:xfrm>
          <a:off x="3936754" y="0"/>
          <a:ext cx="2409824" cy="1204912"/>
        </a:xfrm>
        <a:prstGeom prst="roundRect">
          <a:avLst>
            <a:gd name="adj" fmla="val 10000"/>
          </a:avLst>
        </a:prstGeom>
        <a:solidFill>
          <a:srgbClr val="0000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PH" sz="2000" kern="1200" dirty="0">
              <a:latin typeface="Decalotype Bold" panose="020B0604020202020204" charset="0"/>
            </a:rPr>
            <a:t>RA 9442 </a:t>
          </a:r>
        </a:p>
        <a:p>
          <a:pPr marL="0" lvl="0" indent="0" algn="ctr" defTabSz="889000">
            <a:lnSpc>
              <a:spcPct val="90000"/>
            </a:lnSpc>
            <a:spcBef>
              <a:spcPct val="0"/>
            </a:spcBef>
            <a:spcAft>
              <a:spcPct val="35000"/>
            </a:spcAft>
            <a:buNone/>
          </a:pPr>
          <a:r>
            <a:rPr lang="en-PH" sz="2000" kern="1200" dirty="0">
              <a:latin typeface="Decalotype Bold" panose="020B0604020202020204" charset="0"/>
            </a:rPr>
            <a:t>(2008)</a:t>
          </a:r>
        </a:p>
      </dsp:txBody>
      <dsp:txXfrm>
        <a:off x="3972045" y="35291"/>
        <a:ext cx="2339242" cy="1134330"/>
      </dsp:txXfrm>
    </dsp:sp>
    <dsp:sp modelId="{524B0BCD-76A0-4B66-85DB-AE60082EF48E}">
      <dsp:nvSpPr>
        <dsp:cNvPr id="0" name=""/>
        <dsp:cNvSpPr/>
      </dsp:nvSpPr>
      <dsp:spPr>
        <a:xfrm>
          <a:off x="6346579" y="579253"/>
          <a:ext cx="874308" cy="46406"/>
        </a:xfrm>
        <a:custGeom>
          <a:avLst/>
          <a:gdLst/>
          <a:ahLst/>
          <a:cxnLst/>
          <a:rect l="0" t="0" r="0" b="0"/>
          <a:pathLst>
            <a:path>
              <a:moveTo>
                <a:pt x="0" y="23203"/>
              </a:moveTo>
              <a:lnTo>
                <a:pt x="874308" y="2320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H" sz="500" kern="1200"/>
        </a:p>
      </dsp:txBody>
      <dsp:txXfrm>
        <a:off x="6761875" y="580598"/>
        <a:ext cx="43715" cy="43715"/>
      </dsp:txXfrm>
    </dsp:sp>
    <dsp:sp modelId="{CF2414AE-11BD-418D-9CF6-402DC69DC9A1}">
      <dsp:nvSpPr>
        <dsp:cNvPr id="0" name=""/>
        <dsp:cNvSpPr/>
      </dsp:nvSpPr>
      <dsp:spPr>
        <a:xfrm>
          <a:off x="7220887" y="0"/>
          <a:ext cx="2409824" cy="1204912"/>
        </a:xfrm>
        <a:prstGeom prst="roundRect">
          <a:avLst>
            <a:gd name="adj" fmla="val 10000"/>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PH" sz="2000" kern="1200" dirty="0">
              <a:latin typeface="Decalotype Bold" panose="020B0604020202020204" charset="0"/>
            </a:rPr>
            <a:t>RA 10754</a:t>
          </a:r>
        </a:p>
        <a:p>
          <a:pPr marL="0" lvl="0" indent="0" algn="ctr" defTabSz="889000">
            <a:lnSpc>
              <a:spcPct val="90000"/>
            </a:lnSpc>
            <a:spcBef>
              <a:spcPct val="0"/>
            </a:spcBef>
            <a:spcAft>
              <a:spcPct val="35000"/>
            </a:spcAft>
            <a:buNone/>
          </a:pPr>
          <a:r>
            <a:rPr lang="en-PH" sz="2000" kern="1200" dirty="0">
              <a:latin typeface="Decalotype Bold" panose="020B0604020202020204" charset="0"/>
            </a:rPr>
            <a:t>(2018)</a:t>
          </a:r>
        </a:p>
      </dsp:txBody>
      <dsp:txXfrm>
        <a:off x="7256178" y="35291"/>
        <a:ext cx="2339242" cy="1134330"/>
      </dsp:txXfrm>
    </dsp:sp>
    <dsp:sp modelId="{0A2FDDF3-BC6C-45F5-8785-72F2613A6946}">
      <dsp:nvSpPr>
        <dsp:cNvPr id="0" name=""/>
        <dsp:cNvSpPr/>
      </dsp:nvSpPr>
      <dsp:spPr>
        <a:xfrm rot="3702386">
          <a:off x="5852139" y="1406933"/>
          <a:ext cx="1879959" cy="46406"/>
        </a:xfrm>
        <a:custGeom>
          <a:avLst/>
          <a:gdLst/>
          <a:ahLst/>
          <a:cxnLst/>
          <a:rect l="0" t="0" r="0" b="0"/>
          <a:pathLst>
            <a:path>
              <a:moveTo>
                <a:pt x="0" y="23203"/>
              </a:moveTo>
              <a:lnTo>
                <a:pt x="1879959" y="2320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PH" sz="600" kern="1200"/>
        </a:p>
      </dsp:txBody>
      <dsp:txXfrm>
        <a:off x="6745120" y="1383138"/>
        <a:ext cx="93997" cy="93997"/>
      </dsp:txXfrm>
    </dsp:sp>
    <dsp:sp modelId="{F1EDB59E-2587-4480-BAE9-5E0BF596BD50}">
      <dsp:nvSpPr>
        <dsp:cNvPr id="0" name=""/>
        <dsp:cNvSpPr/>
      </dsp:nvSpPr>
      <dsp:spPr>
        <a:xfrm>
          <a:off x="7237660" y="1655361"/>
          <a:ext cx="2409824" cy="1204912"/>
        </a:xfrm>
        <a:prstGeom prst="roundRect">
          <a:avLst>
            <a:gd name="adj" fmla="val 10000"/>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PH" sz="2000" kern="1200" dirty="0">
              <a:latin typeface="Decalotype Bold" panose="020B0604020202020204" charset="0"/>
            </a:rPr>
            <a:t>RA 11228</a:t>
          </a:r>
        </a:p>
        <a:p>
          <a:pPr marL="0" lvl="0" indent="0" algn="ctr" defTabSz="889000">
            <a:lnSpc>
              <a:spcPct val="90000"/>
            </a:lnSpc>
            <a:spcBef>
              <a:spcPct val="0"/>
            </a:spcBef>
            <a:spcAft>
              <a:spcPct val="35000"/>
            </a:spcAft>
            <a:buNone/>
          </a:pPr>
          <a:r>
            <a:rPr lang="en-PH" sz="2000" kern="1200" dirty="0">
              <a:latin typeface="Decalotype Bold" panose="020B0604020202020204" charset="0"/>
            </a:rPr>
            <a:t>(2018)</a:t>
          </a:r>
        </a:p>
      </dsp:txBody>
      <dsp:txXfrm>
        <a:off x="7272951" y="1690652"/>
        <a:ext cx="2339242" cy="1134330"/>
      </dsp:txXfrm>
    </dsp:sp>
    <dsp:sp modelId="{C20B280A-F39A-43DB-8D43-BC3669C6D58A}">
      <dsp:nvSpPr>
        <dsp:cNvPr id="0" name=""/>
        <dsp:cNvSpPr/>
      </dsp:nvSpPr>
      <dsp:spPr>
        <a:xfrm rot="3161089">
          <a:off x="2460303" y="3139461"/>
          <a:ext cx="1830428" cy="46406"/>
        </a:xfrm>
        <a:custGeom>
          <a:avLst/>
          <a:gdLst/>
          <a:ahLst/>
          <a:cxnLst/>
          <a:rect l="0" t="0" r="0" b="0"/>
          <a:pathLst>
            <a:path>
              <a:moveTo>
                <a:pt x="0" y="23203"/>
              </a:moveTo>
              <a:lnTo>
                <a:pt x="1830428" y="232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PH" sz="600" kern="1200"/>
        </a:p>
      </dsp:txBody>
      <dsp:txXfrm>
        <a:off x="3329757" y="3116904"/>
        <a:ext cx="91521" cy="91521"/>
      </dsp:txXfrm>
    </dsp:sp>
    <dsp:sp modelId="{A82E3DA3-58D3-4DB1-8EDA-4F1372DFAA59}">
      <dsp:nvSpPr>
        <dsp:cNvPr id="0" name=""/>
        <dsp:cNvSpPr/>
      </dsp:nvSpPr>
      <dsp:spPr>
        <a:xfrm>
          <a:off x="3930319" y="3288090"/>
          <a:ext cx="2327963" cy="1204912"/>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PH" sz="2000" kern="1200" dirty="0">
              <a:latin typeface="Decalotype Bold" panose="020B0604020202020204" charset="0"/>
            </a:rPr>
            <a:t>RA 10524</a:t>
          </a:r>
        </a:p>
        <a:p>
          <a:pPr marL="0" lvl="0" indent="0" algn="ctr" defTabSz="889000">
            <a:lnSpc>
              <a:spcPct val="90000"/>
            </a:lnSpc>
            <a:spcBef>
              <a:spcPct val="0"/>
            </a:spcBef>
            <a:spcAft>
              <a:spcPct val="35000"/>
            </a:spcAft>
            <a:buNone/>
          </a:pPr>
          <a:r>
            <a:rPr lang="en-PH" sz="2000" kern="1200" dirty="0">
              <a:latin typeface="Decalotype Bold" panose="020B0604020202020204" charset="0"/>
            </a:rPr>
            <a:t>(2013)</a:t>
          </a:r>
        </a:p>
      </dsp:txBody>
      <dsp:txXfrm>
        <a:off x="3965610" y="3323381"/>
        <a:ext cx="2257381" cy="1134330"/>
      </dsp:txXfrm>
    </dsp:sp>
    <dsp:sp modelId="{07AAA1BC-101D-46D2-9D39-93AF347B9328}">
      <dsp:nvSpPr>
        <dsp:cNvPr id="0" name=""/>
        <dsp:cNvSpPr/>
      </dsp:nvSpPr>
      <dsp:spPr>
        <a:xfrm rot="20990575">
          <a:off x="2812031" y="2313861"/>
          <a:ext cx="1108248" cy="46406"/>
        </a:xfrm>
        <a:custGeom>
          <a:avLst/>
          <a:gdLst/>
          <a:ahLst/>
          <a:cxnLst/>
          <a:rect l="0" t="0" r="0" b="0"/>
          <a:pathLst>
            <a:path>
              <a:moveTo>
                <a:pt x="0" y="23203"/>
              </a:moveTo>
              <a:lnTo>
                <a:pt x="1108248" y="232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H" sz="500" kern="1200"/>
        </a:p>
      </dsp:txBody>
      <dsp:txXfrm>
        <a:off x="3338449" y="2309358"/>
        <a:ext cx="55412" cy="55412"/>
      </dsp:txXfrm>
    </dsp:sp>
    <dsp:sp modelId="{8623484C-EEAA-4445-B50C-5E5CC0080BC3}">
      <dsp:nvSpPr>
        <dsp:cNvPr id="0" name=""/>
        <dsp:cNvSpPr/>
      </dsp:nvSpPr>
      <dsp:spPr>
        <a:xfrm>
          <a:off x="3911595" y="1636890"/>
          <a:ext cx="2409824" cy="1204912"/>
        </a:xfrm>
        <a:prstGeom prst="roundRect">
          <a:avLst>
            <a:gd name="adj" fmla="val 10000"/>
          </a:avLst>
        </a:prstGeom>
        <a:solidFill>
          <a:schemeClr val="accent4">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PH" sz="2000" kern="1200" dirty="0">
              <a:latin typeface="Decalotype Bold" panose="020B0604020202020204" charset="0"/>
            </a:rPr>
            <a:t>RA 10070</a:t>
          </a:r>
        </a:p>
        <a:p>
          <a:pPr marL="0" lvl="0" indent="0" algn="ctr" defTabSz="889000">
            <a:lnSpc>
              <a:spcPct val="90000"/>
            </a:lnSpc>
            <a:spcBef>
              <a:spcPct val="0"/>
            </a:spcBef>
            <a:spcAft>
              <a:spcPct val="35000"/>
            </a:spcAft>
            <a:buNone/>
          </a:pPr>
          <a:r>
            <a:rPr lang="en-PH" sz="2000" kern="1200" dirty="0">
              <a:latin typeface="Decalotype Bold" panose="020B0604020202020204" charset="0"/>
            </a:rPr>
            <a:t>(2010</a:t>
          </a:r>
          <a:r>
            <a:rPr lang="en-PH" sz="2000" kern="1200" dirty="0"/>
            <a:t>)</a:t>
          </a:r>
        </a:p>
      </dsp:txBody>
      <dsp:txXfrm>
        <a:off x="3946886" y="1672181"/>
        <a:ext cx="2339242" cy="113433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EA50F1-CF84-4914-B271-20ECC5C3DC5E}" type="datetimeFigureOut">
              <a:rPr lang="en-US" smtClean="0"/>
              <a:t>12/1/24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D6359-5F6F-4941-8E9E-EAD0999B93E8}" type="slidenum">
              <a:rPr lang="en-US" smtClean="0"/>
              <a:t>‹#›</a:t>
            </a:fld>
            <a:endParaRPr lang="en-US"/>
          </a:p>
        </p:txBody>
      </p:sp>
    </p:spTree>
    <p:extLst>
      <p:ext uri="{BB962C8B-B14F-4D97-AF65-F5344CB8AC3E}">
        <p14:creationId xmlns:p14="http://schemas.microsoft.com/office/powerpoint/2010/main" val="1896472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962400" cy="417851"/>
          </a:xfrm>
          <a:prstGeom prst="rect">
            <a:avLst/>
          </a:prstGeom>
        </p:spPr>
        <p:txBody>
          <a:bodyPr vert="horz" lIns="99112" tIns="49556" rIns="99112" bIns="49556" rtlCol="0"/>
          <a:lstStyle>
            <a:lvl1pPr algn="l">
              <a:defRPr sz="1300"/>
            </a:lvl1pPr>
          </a:lstStyle>
          <a:p>
            <a:endParaRPr/>
          </a:p>
        </p:txBody>
      </p:sp>
      <p:sp>
        <p:nvSpPr>
          <p:cNvPr id="3" name="Date Placeholder 2"/>
          <p:cNvSpPr>
            <a:spLocks noGrp="1"/>
          </p:cNvSpPr>
          <p:nvPr>
            <p:ph type="dt" idx="1"/>
          </p:nvPr>
        </p:nvSpPr>
        <p:spPr>
          <a:xfrm>
            <a:off x="5180016" y="0"/>
            <a:ext cx="3962400" cy="417851"/>
          </a:xfrm>
          <a:prstGeom prst="rect">
            <a:avLst/>
          </a:prstGeom>
        </p:spPr>
        <p:txBody>
          <a:bodyPr vert="horz" lIns="99112" tIns="49556" rIns="99112" bIns="49556" rtlCol="0"/>
          <a:lstStyle>
            <a:lvl1pPr algn="r">
              <a:defRPr sz="1300"/>
            </a:lvl1pPr>
          </a:lstStyle>
          <a:p>
            <a:r>
              <a:rPr lang="cs-CZ"/>
              <a:t>1.7.2013</a:t>
            </a:r>
          </a:p>
        </p:txBody>
      </p:sp>
      <p:sp>
        <p:nvSpPr>
          <p:cNvPr id="4" name="Slide Image Placeholder 3"/>
          <p:cNvSpPr>
            <a:spLocks noGrp="1" noRot="1" noChangeAspect="1"/>
          </p:cNvSpPr>
          <p:nvPr>
            <p:ph type="sldImg" idx="2"/>
          </p:nvPr>
        </p:nvSpPr>
        <p:spPr>
          <a:xfrm>
            <a:off x="1792288" y="625475"/>
            <a:ext cx="5559425" cy="3127375"/>
          </a:xfrm>
          <a:prstGeom prst="rect">
            <a:avLst/>
          </a:prstGeom>
          <a:noFill/>
          <a:ln w="12700">
            <a:solidFill>
              <a:prstClr val="black"/>
            </a:solidFill>
          </a:ln>
        </p:spPr>
        <p:txBody>
          <a:bodyPr vert="horz" lIns="99112" tIns="49556" rIns="99112" bIns="49556" rtlCol="0" anchor="ctr"/>
          <a:lstStyle/>
          <a:p>
            <a:endParaRPr/>
          </a:p>
        </p:txBody>
      </p:sp>
      <p:sp>
        <p:nvSpPr>
          <p:cNvPr id="5" name="Notes Placeholder 4"/>
          <p:cNvSpPr>
            <a:spLocks noGrp="1"/>
          </p:cNvSpPr>
          <p:nvPr>
            <p:ph type="body" sz="quarter" idx="3"/>
          </p:nvPr>
        </p:nvSpPr>
        <p:spPr>
          <a:xfrm>
            <a:off x="914400" y="3961838"/>
            <a:ext cx="7315200" cy="3754846"/>
          </a:xfrm>
          <a:prstGeom prst="rect">
            <a:avLst/>
          </a:prstGeom>
        </p:spPr>
        <p:txBody>
          <a:bodyPr vert="horz" lIns="99112" tIns="49556" rIns="99112" bIns="49556" rtlCol="0"/>
          <a:lstStyle/>
          <a:p>
            <a:endParaRPr lang="en-US" dirty="0"/>
          </a:p>
        </p:txBody>
      </p:sp>
      <p:sp>
        <p:nvSpPr>
          <p:cNvPr id="6" name="Footer Placeholder 5"/>
          <p:cNvSpPr>
            <a:spLocks noGrp="1"/>
          </p:cNvSpPr>
          <p:nvPr>
            <p:ph type="ftr" sz="quarter" idx="4"/>
          </p:nvPr>
        </p:nvSpPr>
        <p:spPr>
          <a:xfrm>
            <a:off x="1" y="7923675"/>
            <a:ext cx="3962400" cy="415915"/>
          </a:xfrm>
          <a:prstGeom prst="rect">
            <a:avLst/>
          </a:prstGeom>
        </p:spPr>
        <p:txBody>
          <a:bodyPr vert="horz" lIns="99112" tIns="49556" rIns="99112" bIns="49556" rtlCol="0" anchor="b"/>
          <a:lstStyle>
            <a:lvl1pPr algn="l">
              <a:defRPr sz="1300"/>
            </a:lvl1pPr>
          </a:lstStyle>
          <a:p>
            <a:endParaRPr/>
          </a:p>
        </p:txBody>
      </p:sp>
      <p:sp>
        <p:nvSpPr>
          <p:cNvPr id="7" name="Slide Number Placeholder 6"/>
          <p:cNvSpPr>
            <a:spLocks noGrp="1"/>
          </p:cNvSpPr>
          <p:nvPr>
            <p:ph type="sldNum" sz="quarter" idx="5"/>
          </p:nvPr>
        </p:nvSpPr>
        <p:spPr>
          <a:xfrm>
            <a:off x="5180016" y="7923675"/>
            <a:ext cx="3962400" cy="415915"/>
          </a:xfrm>
          <a:prstGeom prst="rect">
            <a:avLst/>
          </a:prstGeom>
        </p:spPr>
        <p:txBody>
          <a:bodyPr vert="horz" lIns="99112" tIns="49556" rIns="99112" bIns="49556" rtlCol="0" anchor="b"/>
          <a:lstStyle>
            <a:lvl1pPr algn="r">
              <a:defRPr sz="13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962400" cy="417851"/>
          </a:xfrm>
          <a:prstGeom prst="rect">
            <a:avLst/>
          </a:prstGeom>
        </p:spPr>
        <p:txBody>
          <a:bodyPr vert="horz" lIns="99112" tIns="49556" rIns="99112" bIns="49556" rtlCol="0"/>
          <a:lstStyle>
            <a:lvl1pPr algn="l">
              <a:defRPr sz="1300"/>
            </a:lvl1pPr>
          </a:lstStyle>
          <a:p>
            <a:endParaRPr/>
          </a:p>
        </p:txBody>
      </p:sp>
      <p:sp>
        <p:nvSpPr>
          <p:cNvPr id="3" name="Date Placeholder 2"/>
          <p:cNvSpPr>
            <a:spLocks noGrp="1"/>
          </p:cNvSpPr>
          <p:nvPr>
            <p:ph type="dt" idx="1"/>
          </p:nvPr>
        </p:nvSpPr>
        <p:spPr>
          <a:xfrm>
            <a:off x="5180016" y="0"/>
            <a:ext cx="3962400" cy="417851"/>
          </a:xfrm>
          <a:prstGeom prst="rect">
            <a:avLst/>
          </a:prstGeom>
        </p:spPr>
        <p:txBody>
          <a:bodyPr vert="horz" lIns="99112" tIns="49556" rIns="99112" bIns="49556" rtlCol="0"/>
          <a:lstStyle>
            <a:lvl1pPr algn="r">
              <a:defRPr sz="1300"/>
            </a:lvl1pPr>
          </a:lstStyle>
          <a:p>
            <a:r>
              <a:rPr lang="cs-CZ"/>
              <a:t>1.7.2013</a:t>
            </a:r>
          </a:p>
        </p:txBody>
      </p:sp>
      <p:sp>
        <p:nvSpPr>
          <p:cNvPr id="4" name="Slide Image Placeholder 3"/>
          <p:cNvSpPr>
            <a:spLocks noGrp="1" noRot="1" noChangeAspect="1"/>
          </p:cNvSpPr>
          <p:nvPr>
            <p:ph type="sldImg" idx="2"/>
          </p:nvPr>
        </p:nvSpPr>
        <p:spPr>
          <a:xfrm>
            <a:off x="2278063" y="625475"/>
            <a:ext cx="4587875" cy="3127375"/>
          </a:xfrm>
          <a:prstGeom prst="rect">
            <a:avLst/>
          </a:prstGeom>
          <a:noFill/>
          <a:ln w="12700">
            <a:solidFill>
              <a:prstClr val="black"/>
            </a:solidFill>
          </a:ln>
        </p:spPr>
        <p:txBody>
          <a:bodyPr vert="horz" lIns="99112" tIns="49556" rIns="99112" bIns="49556" rtlCol="0" anchor="ctr"/>
          <a:lstStyle/>
          <a:p>
            <a:endParaRPr/>
          </a:p>
        </p:txBody>
      </p:sp>
      <p:sp>
        <p:nvSpPr>
          <p:cNvPr id="5" name="Notes Placeholder 4"/>
          <p:cNvSpPr>
            <a:spLocks noGrp="1"/>
          </p:cNvSpPr>
          <p:nvPr>
            <p:ph type="body" sz="quarter" idx="3"/>
          </p:nvPr>
        </p:nvSpPr>
        <p:spPr>
          <a:xfrm>
            <a:off x="914400" y="3961838"/>
            <a:ext cx="7315200" cy="3754846"/>
          </a:xfrm>
          <a:prstGeom prst="rect">
            <a:avLst/>
          </a:prstGeom>
        </p:spPr>
        <p:txBody>
          <a:bodyPr vert="horz" lIns="99112" tIns="49556" rIns="99112" bIns="49556" rtlCol="0"/>
          <a:lstStyle/>
          <a:p>
            <a:endParaRPr lang="en-US" dirty="0"/>
          </a:p>
        </p:txBody>
      </p:sp>
      <p:sp>
        <p:nvSpPr>
          <p:cNvPr id="6" name="Footer Placeholder 5"/>
          <p:cNvSpPr>
            <a:spLocks noGrp="1"/>
          </p:cNvSpPr>
          <p:nvPr>
            <p:ph type="ftr" sz="quarter" idx="4"/>
          </p:nvPr>
        </p:nvSpPr>
        <p:spPr>
          <a:xfrm>
            <a:off x="1" y="7923675"/>
            <a:ext cx="3962400" cy="415915"/>
          </a:xfrm>
          <a:prstGeom prst="rect">
            <a:avLst/>
          </a:prstGeom>
        </p:spPr>
        <p:txBody>
          <a:bodyPr vert="horz" lIns="99112" tIns="49556" rIns="99112" bIns="49556" rtlCol="0" anchor="b"/>
          <a:lstStyle>
            <a:lvl1pPr algn="l">
              <a:defRPr sz="1300"/>
            </a:lvl1pPr>
          </a:lstStyle>
          <a:p>
            <a:endParaRPr/>
          </a:p>
        </p:txBody>
      </p:sp>
      <p:sp>
        <p:nvSpPr>
          <p:cNvPr id="7" name="Slide Number Placeholder 6"/>
          <p:cNvSpPr>
            <a:spLocks noGrp="1"/>
          </p:cNvSpPr>
          <p:nvPr>
            <p:ph type="sldNum" sz="quarter" idx="5"/>
          </p:nvPr>
        </p:nvSpPr>
        <p:spPr>
          <a:xfrm>
            <a:off x="5180016" y="7923675"/>
            <a:ext cx="3962400" cy="415915"/>
          </a:xfrm>
          <a:prstGeom prst="rect">
            <a:avLst/>
          </a:prstGeom>
        </p:spPr>
        <p:txBody>
          <a:bodyPr vert="horz" lIns="99112" tIns="49556" rIns="99112" bIns="49556" rtlCol="0" anchor="b"/>
          <a:lstStyle>
            <a:lvl1pPr algn="r">
              <a:defRPr sz="13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30135EA5-B003-407A-993B-39A4316F9B33}" type="slidenum">
              <a:rPr lang="en-PH" smtClean="0"/>
              <a:t>5</a:t>
            </a:fld>
            <a:endParaRPr lang="en-PH"/>
          </a:p>
        </p:txBody>
      </p:sp>
    </p:spTree>
    <p:extLst>
      <p:ext uri="{BB962C8B-B14F-4D97-AF65-F5344CB8AC3E}">
        <p14:creationId xmlns:p14="http://schemas.microsoft.com/office/powerpoint/2010/main" val="3873066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270DD-E937-24F6-F305-9A06BD63EC1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45F282-4A9D-C3B8-B02F-8AA5009B15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BC66CCA-10CC-D710-2362-1D95C1C0A6E7}"/>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5" name="Footer Placeholder 4">
            <a:extLst>
              <a:ext uri="{FF2B5EF4-FFF2-40B4-BE49-F238E27FC236}">
                <a16:creationId xmlns:a16="http://schemas.microsoft.com/office/drawing/2014/main" id="{842123C7-900D-538C-B56B-9392517A53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480905-7AF1-3C6A-CEE0-6C17492FF2F5}"/>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1972082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39AFC-0C19-ABDE-4FE1-EA13A38939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065209-4E40-3DEC-1F65-B599EC6922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EDCE47-308A-5FBC-E361-334CEEF16A12}"/>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5" name="Footer Placeholder 4">
            <a:extLst>
              <a:ext uri="{FF2B5EF4-FFF2-40B4-BE49-F238E27FC236}">
                <a16:creationId xmlns:a16="http://schemas.microsoft.com/office/drawing/2014/main" id="{A13FBF7B-DD7F-9CE3-E3F1-71D8D087EE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F7E3D8-500A-A401-6BE9-7BCEA973AA9C}"/>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560999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061DE3-7CBA-6CF7-3C50-56DD6A8A0B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E86904-75FC-4773-5EC0-50C8820B3B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8C8A83-64BB-6212-1F10-D6BB19B4E695}"/>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5" name="Footer Placeholder 4">
            <a:extLst>
              <a:ext uri="{FF2B5EF4-FFF2-40B4-BE49-F238E27FC236}">
                <a16:creationId xmlns:a16="http://schemas.microsoft.com/office/drawing/2014/main" id="{B0B16E46-75AA-7847-46BE-6476BE0D0B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BDCE1F-24F6-0885-8C75-8063A7C4C5D8}"/>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899886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E8BDF-6639-2ACA-5F56-4C3D3A7F0B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22D943-C39E-7119-842C-705AB00CE3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55ED1D-2A8C-44C8-1F42-6F3417AF628F}"/>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5" name="Footer Placeholder 4">
            <a:extLst>
              <a:ext uri="{FF2B5EF4-FFF2-40B4-BE49-F238E27FC236}">
                <a16:creationId xmlns:a16="http://schemas.microsoft.com/office/drawing/2014/main" id="{764B25A9-EBD7-CAE0-27E8-EF12DD5A73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DBA6EF-2DA6-FBCF-C073-B4403387B6AE}"/>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3763551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3FDAD-3D84-A948-0DC5-0BFE694E76E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122895-175B-B474-95A2-516C56C2AB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625F76-9392-1B82-57B6-FB356F06C036}"/>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5" name="Footer Placeholder 4">
            <a:extLst>
              <a:ext uri="{FF2B5EF4-FFF2-40B4-BE49-F238E27FC236}">
                <a16:creationId xmlns:a16="http://schemas.microsoft.com/office/drawing/2014/main" id="{1749EAD8-AA46-EF20-5CDA-F9DB2A9E2B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DD88D8-C37F-8B24-F543-1DDC019FA120}"/>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3343682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1F67B-DF3A-DCA3-41AC-B4694D1FF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BE8F0F-6327-8DAD-BF13-7DB272860C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B443AF3-D204-4EA7-6047-7AF7CDD727D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AD99C8-AF8B-7149-108D-8688408110F9}"/>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6" name="Footer Placeholder 5">
            <a:extLst>
              <a:ext uri="{FF2B5EF4-FFF2-40B4-BE49-F238E27FC236}">
                <a16:creationId xmlns:a16="http://schemas.microsoft.com/office/drawing/2014/main" id="{EC55DF1E-01BB-F3DD-A3EC-079ED128E4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C2E3E4-5246-FA74-B0BB-4AA5E516846A}"/>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3915704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48BF5-119B-820A-20F5-CE76468C9A2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C31DF7-D667-EB3B-B0D3-F5F4DFEED8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8C3F60A-2D19-65F6-CC9D-CD03B43FB7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8DCC67-3DC7-FC65-8FFB-1B77B43B8A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F6A217-CCB0-3E5A-DB79-A7D0039560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1D9B5CA-2D14-2A74-EB73-FD157F85C624}"/>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8" name="Footer Placeholder 7">
            <a:extLst>
              <a:ext uri="{FF2B5EF4-FFF2-40B4-BE49-F238E27FC236}">
                <a16:creationId xmlns:a16="http://schemas.microsoft.com/office/drawing/2014/main" id="{35037D23-F18F-0A00-1C8E-39881A8EB9D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5AE10C-66B3-A386-FBF1-C4D06760CC72}"/>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2198960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39E00-4140-6B4F-CBAA-444B6DDC2D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07FAD1-1D2F-113D-85A1-ADE84B10F5B3}"/>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4" name="Footer Placeholder 3">
            <a:extLst>
              <a:ext uri="{FF2B5EF4-FFF2-40B4-BE49-F238E27FC236}">
                <a16:creationId xmlns:a16="http://schemas.microsoft.com/office/drawing/2014/main" id="{0D9F6956-9324-7C70-367D-335AC06EFD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531E97-D613-9BC1-4B6E-49E2E165DE7D}"/>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1188947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4E9ABF-4EA3-AA32-6331-85AF12D2482A}"/>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3" name="Footer Placeholder 2">
            <a:extLst>
              <a:ext uri="{FF2B5EF4-FFF2-40B4-BE49-F238E27FC236}">
                <a16:creationId xmlns:a16="http://schemas.microsoft.com/office/drawing/2014/main" id="{D247F118-DAC0-A6C1-D2DC-9CAAB07C5A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F8FD978-CF02-AA4B-62AF-D723D2C1BF88}"/>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1283395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EE306-F785-9B33-6CAC-49CC64913D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96460D-A392-C6BB-F11F-424CA0F6EA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EA1385-6910-1520-E89C-02A82BF587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5592FC-9053-6CB3-55E7-6CF996C6E2B9}"/>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6" name="Footer Placeholder 5">
            <a:extLst>
              <a:ext uri="{FF2B5EF4-FFF2-40B4-BE49-F238E27FC236}">
                <a16:creationId xmlns:a16="http://schemas.microsoft.com/office/drawing/2014/main" id="{171371CF-3436-38C4-A645-E022D5773C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23C5C0-EB04-4BE6-3765-776BB08D81E1}"/>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2747606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CCF14-57CE-2D4F-0F9D-B074CDC16B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57A5EA-FBBC-0018-343A-12ED6F0467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82CC939-C31C-5FEC-1B8D-90B66948AB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F5808-7C74-2A92-FCCB-AB3A4E884E43}"/>
              </a:ext>
            </a:extLst>
          </p:cNvPr>
          <p:cNvSpPr>
            <a:spLocks noGrp="1"/>
          </p:cNvSpPr>
          <p:nvPr>
            <p:ph type="dt" sz="half" idx="10"/>
          </p:nvPr>
        </p:nvSpPr>
        <p:spPr/>
        <p:txBody>
          <a:bodyPr/>
          <a:lstStyle/>
          <a:p>
            <a:fld id="{D2BD18CF-4CB5-4034-9C6F-B90446FF0ACA}" type="datetimeFigureOut">
              <a:rPr lang="en-US" smtClean="0"/>
              <a:t>12/1/24</a:t>
            </a:fld>
            <a:endParaRPr lang="en-US"/>
          </a:p>
        </p:txBody>
      </p:sp>
      <p:sp>
        <p:nvSpPr>
          <p:cNvPr id="6" name="Footer Placeholder 5">
            <a:extLst>
              <a:ext uri="{FF2B5EF4-FFF2-40B4-BE49-F238E27FC236}">
                <a16:creationId xmlns:a16="http://schemas.microsoft.com/office/drawing/2014/main" id="{85307B11-66BF-4D48-E28E-A668937ED8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670A91-E47F-D9B1-7F32-B3A5BBF0921D}"/>
              </a:ext>
            </a:extLst>
          </p:cNvPr>
          <p:cNvSpPr>
            <a:spLocks noGrp="1"/>
          </p:cNvSpPr>
          <p:nvPr>
            <p:ph type="sldNum" sz="quarter" idx="12"/>
          </p:nvPr>
        </p:nvSpPr>
        <p:spPr/>
        <p:txBody>
          <a:bodyPr/>
          <a:lstStyle/>
          <a:p>
            <a:fld id="{3CD8F412-F402-4CDF-83D0-EB92B43C8B0F}" type="slidenum">
              <a:rPr lang="en-US" smtClean="0"/>
              <a:t>‹#›</a:t>
            </a:fld>
            <a:endParaRPr lang="en-US"/>
          </a:p>
        </p:txBody>
      </p:sp>
    </p:spTree>
    <p:extLst>
      <p:ext uri="{BB962C8B-B14F-4D97-AF65-F5344CB8AC3E}">
        <p14:creationId xmlns:p14="http://schemas.microsoft.com/office/powerpoint/2010/main" val="981907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1EFFBD-EBEB-5C91-BB6E-963AF21143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36E2C0C-F6F5-FAE5-7287-B5A83DC966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48B30B-36F1-D7AE-5732-54BB8800D57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BD18CF-4CB5-4034-9C6F-B90446FF0ACA}" type="datetimeFigureOut">
              <a:rPr lang="en-US" smtClean="0"/>
              <a:t>12/1/24</a:t>
            </a:fld>
            <a:endParaRPr lang="en-US"/>
          </a:p>
        </p:txBody>
      </p:sp>
      <p:sp>
        <p:nvSpPr>
          <p:cNvPr id="5" name="Footer Placeholder 4">
            <a:extLst>
              <a:ext uri="{FF2B5EF4-FFF2-40B4-BE49-F238E27FC236}">
                <a16:creationId xmlns:a16="http://schemas.microsoft.com/office/drawing/2014/main" id="{70B89125-3873-9E13-ED56-367E0B3566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CB7FEAE-DACE-F816-5218-3CA800E3B3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D8F412-F402-4CDF-83D0-EB92B43C8B0F}" type="slidenum">
              <a:rPr lang="en-US" smtClean="0"/>
              <a:t>‹#›</a:t>
            </a:fld>
            <a:endParaRPr lang="en-US"/>
          </a:p>
        </p:txBody>
      </p:sp>
    </p:spTree>
    <p:extLst>
      <p:ext uri="{BB962C8B-B14F-4D97-AF65-F5344CB8AC3E}">
        <p14:creationId xmlns:p14="http://schemas.microsoft.com/office/powerpoint/2010/main" val="1579831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svg"/><Relationship Id="rId3" Type="http://schemas.openxmlformats.org/officeDocument/2006/relationships/image" Target="../media/image3.png"/><Relationship Id="rId7" Type="http://schemas.openxmlformats.org/officeDocument/2006/relationships/image" Target="../media/image40.svg"/><Relationship Id="rId12" Type="http://schemas.openxmlformats.org/officeDocument/2006/relationships/image" Target="../media/image45.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6.png"/><Relationship Id="rId9" Type="http://schemas.openxmlformats.org/officeDocument/2006/relationships/image" Target="../media/image42.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svg"/><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5.svg"/><Relationship Id="rId3" Type="http://schemas.openxmlformats.org/officeDocument/2006/relationships/image" Target="../media/image6.png"/><Relationship Id="rId7" Type="http://schemas.openxmlformats.org/officeDocument/2006/relationships/image" Target="../media/image24.jpeg"/><Relationship Id="rId12"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svg"/><Relationship Id="rId9" Type="http://schemas.openxmlformats.org/officeDocument/2006/relationships/image" Target="../media/image26.jpeg"/></Relationships>
</file>

<file path=ppt/slides/_rels/slide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105" name="Group 104">
            <a:extLst>
              <a:ext uri="{FF2B5EF4-FFF2-40B4-BE49-F238E27FC236}">
                <a16:creationId xmlns:a16="http://schemas.microsoft.com/office/drawing/2014/main" id="{5EF46FC7-A43C-4961-BEB6-25A82B59638A}"/>
              </a:ext>
            </a:extLst>
          </p:cNvPr>
          <p:cNvGrpSpPr/>
          <p:nvPr/>
        </p:nvGrpSpPr>
        <p:grpSpPr>
          <a:xfrm>
            <a:off x="5730004" y="-469250"/>
            <a:ext cx="8349273" cy="7973592"/>
            <a:chOff x="5139896" y="-1318672"/>
            <a:chExt cx="8919061" cy="8792534"/>
          </a:xfrm>
          <a:blipFill dpi="0" rotWithShape="1">
            <a:blip r:embed="rId2"/>
            <a:srcRect/>
            <a:stretch>
              <a:fillRect/>
            </a:stretch>
          </a:blipFill>
        </p:grpSpPr>
        <p:grpSp>
          <p:nvGrpSpPr>
            <p:cNvPr id="82" name="Group 81">
              <a:extLst>
                <a:ext uri="{FF2B5EF4-FFF2-40B4-BE49-F238E27FC236}">
                  <a16:creationId xmlns:a16="http://schemas.microsoft.com/office/drawing/2014/main" id="{C9BDD15E-C452-4AA2-BD5F-4C9331EDEF2C}"/>
                </a:ext>
              </a:extLst>
            </p:cNvPr>
            <p:cNvGrpSpPr/>
            <p:nvPr/>
          </p:nvGrpSpPr>
          <p:grpSpPr>
            <a:xfrm>
              <a:off x="5150173" y="1802690"/>
              <a:ext cx="7914640" cy="2194560"/>
              <a:chOff x="5242560" y="411480"/>
              <a:chExt cx="7914640" cy="2194560"/>
            </a:xfrm>
            <a:grpFill/>
          </p:grpSpPr>
          <p:sp>
            <p:nvSpPr>
              <p:cNvPr id="77" name="Hexagon 76">
                <a:extLst>
                  <a:ext uri="{FF2B5EF4-FFF2-40B4-BE49-F238E27FC236}">
                    <a16:creationId xmlns:a16="http://schemas.microsoft.com/office/drawing/2014/main" id="{EFE9F100-DB17-4593-3993-F46B0CC82A44}"/>
                  </a:ext>
                </a:extLst>
              </p:cNvPr>
              <p:cNvSpPr/>
              <p:nvPr/>
            </p:nvSpPr>
            <p:spPr>
              <a:xfrm rot="16200000">
                <a:off x="511556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Hexagon 78">
                <a:extLst>
                  <a:ext uri="{FF2B5EF4-FFF2-40B4-BE49-F238E27FC236}">
                    <a16:creationId xmlns:a16="http://schemas.microsoft.com/office/drawing/2014/main" id="{03703990-60DB-CB1B-FBAC-3FF3FA7C721F}"/>
                  </a:ext>
                </a:extLst>
              </p:cNvPr>
              <p:cNvSpPr/>
              <p:nvPr/>
            </p:nvSpPr>
            <p:spPr>
              <a:xfrm rot="16200000">
                <a:off x="711708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Hexagon 79">
                <a:extLst>
                  <a:ext uri="{FF2B5EF4-FFF2-40B4-BE49-F238E27FC236}">
                    <a16:creationId xmlns:a16="http://schemas.microsoft.com/office/drawing/2014/main" id="{5BC93E01-FB3F-7015-FCD4-C2AA14EC1B37}"/>
                  </a:ext>
                </a:extLst>
              </p:cNvPr>
              <p:cNvSpPr/>
              <p:nvPr/>
            </p:nvSpPr>
            <p:spPr>
              <a:xfrm rot="16200000">
                <a:off x="910844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Hexagon 80">
                <a:extLst>
                  <a:ext uri="{FF2B5EF4-FFF2-40B4-BE49-F238E27FC236}">
                    <a16:creationId xmlns:a16="http://schemas.microsoft.com/office/drawing/2014/main" id="{9F18DBB3-40F0-DD6B-280E-C9522484A974}"/>
                  </a:ext>
                </a:extLst>
              </p:cNvPr>
              <p:cNvSpPr/>
              <p:nvPr/>
            </p:nvSpPr>
            <p:spPr>
              <a:xfrm rot="16200000">
                <a:off x="1109980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3" name="Group 82">
              <a:extLst>
                <a:ext uri="{FF2B5EF4-FFF2-40B4-BE49-F238E27FC236}">
                  <a16:creationId xmlns:a16="http://schemas.microsoft.com/office/drawing/2014/main" id="{322845DB-9BEF-6F10-D846-37639E10305E}"/>
                </a:ext>
              </a:extLst>
            </p:cNvPr>
            <p:cNvGrpSpPr/>
            <p:nvPr/>
          </p:nvGrpSpPr>
          <p:grpSpPr>
            <a:xfrm>
              <a:off x="6140656" y="3540996"/>
              <a:ext cx="7914640" cy="2194560"/>
              <a:chOff x="5242560" y="411480"/>
              <a:chExt cx="7914640" cy="2194560"/>
            </a:xfrm>
            <a:grpFill/>
          </p:grpSpPr>
          <p:sp>
            <p:nvSpPr>
              <p:cNvPr id="84" name="Hexagon 83">
                <a:extLst>
                  <a:ext uri="{FF2B5EF4-FFF2-40B4-BE49-F238E27FC236}">
                    <a16:creationId xmlns:a16="http://schemas.microsoft.com/office/drawing/2014/main" id="{7E0869E6-8DB1-560F-1E8A-6A29CC3F3359}"/>
                  </a:ext>
                </a:extLst>
              </p:cNvPr>
              <p:cNvSpPr/>
              <p:nvPr/>
            </p:nvSpPr>
            <p:spPr>
              <a:xfrm rot="16200000">
                <a:off x="511556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exagon 84">
                <a:extLst>
                  <a:ext uri="{FF2B5EF4-FFF2-40B4-BE49-F238E27FC236}">
                    <a16:creationId xmlns:a16="http://schemas.microsoft.com/office/drawing/2014/main" id="{833F04AE-F73E-A423-C1EF-B45BED823728}"/>
                  </a:ext>
                </a:extLst>
              </p:cNvPr>
              <p:cNvSpPr/>
              <p:nvPr/>
            </p:nvSpPr>
            <p:spPr>
              <a:xfrm rot="16200000">
                <a:off x="711708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exagon 85">
                <a:extLst>
                  <a:ext uri="{FF2B5EF4-FFF2-40B4-BE49-F238E27FC236}">
                    <a16:creationId xmlns:a16="http://schemas.microsoft.com/office/drawing/2014/main" id="{A1B2520D-46AA-D64A-ABB1-3E0B2F4D7A32}"/>
                  </a:ext>
                </a:extLst>
              </p:cNvPr>
              <p:cNvSpPr/>
              <p:nvPr/>
            </p:nvSpPr>
            <p:spPr>
              <a:xfrm rot="16200000">
                <a:off x="910844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exagon 86">
                <a:extLst>
                  <a:ext uri="{FF2B5EF4-FFF2-40B4-BE49-F238E27FC236}">
                    <a16:creationId xmlns:a16="http://schemas.microsoft.com/office/drawing/2014/main" id="{742409E9-2359-78B7-7AC2-E517A01B132F}"/>
                  </a:ext>
                </a:extLst>
              </p:cNvPr>
              <p:cNvSpPr/>
              <p:nvPr/>
            </p:nvSpPr>
            <p:spPr>
              <a:xfrm rot="16200000">
                <a:off x="1109980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8" name="Group 87">
              <a:extLst>
                <a:ext uri="{FF2B5EF4-FFF2-40B4-BE49-F238E27FC236}">
                  <a16:creationId xmlns:a16="http://schemas.microsoft.com/office/drawing/2014/main" id="{077BD3D0-B5EC-071A-4C4F-9704922F85E1}"/>
                </a:ext>
              </a:extLst>
            </p:cNvPr>
            <p:cNvGrpSpPr/>
            <p:nvPr/>
          </p:nvGrpSpPr>
          <p:grpSpPr>
            <a:xfrm>
              <a:off x="5139896" y="5279302"/>
              <a:ext cx="7914640" cy="2194560"/>
              <a:chOff x="5242560" y="411480"/>
              <a:chExt cx="7914640" cy="2194560"/>
            </a:xfrm>
            <a:grpFill/>
          </p:grpSpPr>
          <p:sp>
            <p:nvSpPr>
              <p:cNvPr id="89" name="Hexagon 88">
                <a:extLst>
                  <a:ext uri="{FF2B5EF4-FFF2-40B4-BE49-F238E27FC236}">
                    <a16:creationId xmlns:a16="http://schemas.microsoft.com/office/drawing/2014/main" id="{AAD86C86-F371-4814-D326-EBC9F43B9C85}"/>
                  </a:ext>
                </a:extLst>
              </p:cNvPr>
              <p:cNvSpPr/>
              <p:nvPr/>
            </p:nvSpPr>
            <p:spPr>
              <a:xfrm rot="16200000">
                <a:off x="511556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Hexagon 89">
                <a:extLst>
                  <a:ext uri="{FF2B5EF4-FFF2-40B4-BE49-F238E27FC236}">
                    <a16:creationId xmlns:a16="http://schemas.microsoft.com/office/drawing/2014/main" id="{CC205157-A509-F269-5317-4771481B139D}"/>
                  </a:ext>
                </a:extLst>
              </p:cNvPr>
              <p:cNvSpPr/>
              <p:nvPr/>
            </p:nvSpPr>
            <p:spPr>
              <a:xfrm rot="16200000">
                <a:off x="711708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Hexagon 90">
                <a:extLst>
                  <a:ext uri="{FF2B5EF4-FFF2-40B4-BE49-F238E27FC236}">
                    <a16:creationId xmlns:a16="http://schemas.microsoft.com/office/drawing/2014/main" id="{BEF15500-410F-5A4F-E53B-0A679F412CF2}"/>
                  </a:ext>
                </a:extLst>
              </p:cNvPr>
              <p:cNvSpPr/>
              <p:nvPr/>
            </p:nvSpPr>
            <p:spPr>
              <a:xfrm rot="16200000">
                <a:off x="910844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Hexagon 91">
                <a:extLst>
                  <a:ext uri="{FF2B5EF4-FFF2-40B4-BE49-F238E27FC236}">
                    <a16:creationId xmlns:a16="http://schemas.microsoft.com/office/drawing/2014/main" id="{72F4C244-A7EA-85AC-2C0B-D13941E603B1}"/>
                  </a:ext>
                </a:extLst>
              </p:cNvPr>
              <p:cNvSpPr/>
              <p:nvPr/>
            </p:nvSpPr>
            <p:spPr>
              <a:xfrm rot="16200000">
                <a:off x="1109980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a:extLst>
                <a:ext uri="{FF2B5EF4-FFF2-40B4-BE49-F238E27FC236}">
                  <a16:creationId xmlns:a16="http://schemas.microsoft.com/office/drawing/2014/main" id="{3C1EC7BA-A705-58C1-0299-478079CDD407}"/>
                </a:ext>
              </a:extLst>
            </p:cNvPr>
            <p:cNvGrpSpPr/>
            <p:nvPr/>
          </p:nvGrpSpPr>
          <p:grpSpPr>
            <a:xfrm>
              <a:off x="6144317" y="64857"/>
              <a:ext cx="7914640" cy="2194560"/>
              <a:chOff x="5242560" y="411480"/>
              <a:chExt cx="7914640" cy="2194560"/>
            </a:xfrm>
            <a:grpFill/>
          </p:grpSpPr>
          <p:sp>
            <p:nvSpPr>
              <p:cNvPr id="94" name="Hexagon 93">
                <a:extLst>
                  <a:ext uri="{FF2B5EF4-FFF2-40B4-BE49-F238E27FC236}">
                    <a16:creationId xmlns:a16="http://schemas.microsoft.com/office/drawing/2014/main" id="{AC675EE5-61BF-0037-F162-1F40EF00C157}"/>
                  </a:ext>
                </a:extLst>
              </p:cNvPr>
              <p:cNvSpPr/>
              <p:nvPr/>
            </p:nvSpPr>
            <p:spPr>
              <a:xfrm rot="16200000">
                <a:off x="511556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a:extLst>
                  <a:ext uri="{FF2B5EF4-FFF2-40B4-BE49-F238E27FC236}">
                    <a16:creationId xmlns:a16="http://schemas.microsoft.com/office/drawing/2014/main" id="{065D833D-A88F-B0AE-2DDA-81A5208BA7A0}"/>
                  </a:ext>
                </a:extLst>
              </p:cNvPr>
              <p:cNvSpPr/>
              <p:nvPr/>
            </p:nvSpPr>
            <p:spPr>
              <a:xfrm rot="16200000">
                <a:off x="711708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a:extLst>
                  <a:ext uri="{FF2B5EF4-FFF2-40B4-BE49-F238E27FC236}">
                    <a16:creationId xmlns:a16="http://schemas.microsoft.com/office/drawing/2014/main" id="{2B308A15-4B71-465A-69AC-6D2925D14DB9}"/>
                  </a:ext>
                </a:extLst>
              </p:cNvPr>
              <p:cNvSpPr/>
              <p:nvPr/>
            </p:nvSpPr>
            <p:spPr>
              <a:xfrm rot="16200000">
                <a:off x="910844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a:extLst>
                  <a:ext uri="{FF2B5EF4-FFF2-40B4-BE49-F238E27FC236}">
                    <a16:creationId xmlns:a16="http://schemas.microsoft.com/office/drawing/2014/main" id="{6F4B8759-3E45-5637-A074-E54A9162B066}"/>
                  </a:ext>
                </a:extLst>
              </p:cNvPr>
              <p:cNvSpPr/>
              <p:nvPr/>
            </p:nvSpPr>
            <p:spPr>
              <a:xfrm rot="16200000">
                <a:off x="1109980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9" name="Group 98">
              <a:extLst>
                <a:ext uri="{FF2B5EF4-FFF2-40B4-BE49-F238E27FC236}">
                  <a16:creationId xmlns:a16="http://schemas.microsoft.com/office/drawing/2014/main" id="{3A84FAD4-5444-4FB5-7BB7-63AA370F9D44}"/>
                </a:ext>
              </a:extLst>
            </p:cNvPr>
            <p:cNvGrpSpPr/>
            <p:nvPr/>
          </p:nvGrpSpPr>
          <p:grpSpPr>
            <a:xfrm>
              <a:off x="5157028" y="-1318672"/>
              <a:ext cx="7914640" cy="1813686"/>
              <a:chOff x="5242560" y="411480"/>
              <a:chExt cx="7914640" cy="2194560"/>
            </a:xfrm>
            <a:grpFill/>
          </p:grpSpPr>
          <p:sp>
            <p:nvSpPr>
              <p:cNvPr id="100" name="Hexagon 99">
                <a:extLst>
                  <a:ext uri="{FF2B5EF4-FFF2-40B4-BE49-F238E27FC236}">
                    <a16:creationId xmlns:a16="http://schemas.microsoft.com/office/drawing/2014/main" id="{AECBDADF-21F3-1880-8B05-903B5D1B32F4}"/>
                  </a:ext>
                </a:extLst>
              </p:cNvPr>
              <p:cNvSpPr/>
              <p:nvPr/>
            </p:nvSpPr>
            <p:spPr>
              <a:xfrm rot="16200000">
                <a:off x="511556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Hexagon 100">
                <a:extLst>
                  <a:ext uri="{FF2B5EF4-FFF2-40B4-BE49-F238E27FC236}">
                    <a16:creationId xmlns:a16="http://schemas.microsoft.com/office/drawing/2014/main" id="{C2672984-A0EA-7631-69DC-20699A3165F3}"/>
                  </a:ext>
                </a:extLst>
              </p:cNvPr>
              <p:cNvSpPr/>
              <p:nvPr/>
            </p:nvSpPr>
            <p:spPr>
              <a:xfrm rot="16200000">
                <a:off x="7117080" y="54864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Hexagon 101">
                <a:extLst>
                  <a:ext uri="{FF2B5EF4-FFF2-40B4-BE49-F238E27FC236}">
                    <a16:creationId xmlns:a16="http://schemas.microsoft.com/office/drawing/2014/main" id="{76EE1F5B-F46A-3661-CB9B-46036E2E7B02}"/>
                  </a:ext>
                </a:extLst>
              </p:cNvPr>
              <p:cNvSpPr/>
              <p:nvPr/>
            </p:nvSpPr>
            <p:spPr>
              <a:xfrm rot="16200000">
                <a:off x="910844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Hexagon 102">
                <a:extLst>
                  <a:ext uri="{FF2B5EF4-FFF2-40B4-BE49-F238E27FC236}">
                    <a16:creationId xmlns:a16="http://schemas.microsoft.com/office/drawing/2014/main" id="{804160C8-E4DA-920D-EF86-D8D7AA42E87D}"/>
                  </a:ext>
                </a:extLst>
              </p:cNvPr>
              <p:cNvSpPr/>
              <p:nvPr/>
            </p:nvSpPr>
            <p:spPr>
              <a:xfrm rot="16200000">
                <a:off x="11099800" y="538480"/>
                <a:ext cx="2184400" cy="1930400"/>
              </a:xfrm>
              <a:prstGeom prst="hexagon">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6" name="TextBox 105">
            <a:extLst>
              <a:ext uri="{FF2B5EF4-FFF2-40B4-BE49-F238E27FC236}">
                <a16:creationId xmlns:a16="http://schemas.microsoft.com/office/drawing/2014/main" id="{E31F5C44-7DEC-8967-3D9C-B2A14FE44C86}"/>
              </a:ext>
            </a:extLst>
          </p:cNvPr>
          <p:cNvSpPr txBox="1"/>
          <p:nvPr/>
        </p:nvSpPr>
        <p:spPr>
          <a:xfrm>
            <a:off x="506238" y="2067385"/>
            <a:ext cx="5837870" cy="3416320"/>
          </a:xfrm>
          <a:prstGeom prst="rect">
            <a:avLst/>
          </a:prstGeom>
          <a:noFill/>
        </p:spPr>
        <p:txBody>
          <a:bodyPr wrap="square" rtlCol="0">
            <a:spAutoFit/>
          </a:bodyPr>
          <a:lstStyle/>
          <a:p>
            <a:r>
              <a:rPr lang="en-US" sz="5400" dirty="0">
                <a:effectLst>
                  <a:outerShdw blurRad="38100" dist="38100" dir="2700000" algn="tl">
                    <a:srgbClr val="000000">
                      <a:alpha val="43137"/>
                    </a:srgbClr>
                  </a:outerShdw>
                </a:effectLst>
                <a:latin typeface="Broadway" panose="04040905080B02020502" pitchFamily="82" charset="0"/>
                <a:cs typeface="Arabic Typesetting" panose="03020402040406030203" pitchFamily="66" charset="-78"/>
              </a:rPr>
              <a:t>National Council on Disability Affairs</a:t>
            </a:r>
          </a:p>
        </p:txBody>
      </p:sp>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67" y="156061"/>
            <a:ext cx="1108859" cy="110885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862" y="76798"/>
            <a:ext cx="1268797" cy="1188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160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2A5583B-D2A3-AC6D-362A-6E7399ED9D2D}"/>
              </a:ext>
            </a:extLst>
          </p:cNvPr>
          <p:cNvPicPr>
            <a:picLocks noChangeAspect="1"/>
          </p:cNvPicPr>
          <p:nvPr/>
        </p:nvPicPr>
        <p:blipFill>
          <a:blip r:embed="rId4">
            <a:alphaModFix amt="13000"/>
          </a:blip>
          <a:stretch>
            <a:fillRect/>
          </a:stretch>
        </p:blipFill>
        <p:spPr>
          <a:xfrm>
            <a:off x="9479805" y="4379481"/>
            <a:ext cx="3452059" cy="3667240"/>
          </a:xfrm>
          <a:prstGeom prst="rect">
            <a:avLst/>
          </a:prstGeom>
        </p:spPr>
      </p:pic>
      <p:sp>
        <p:nvSpPr>
          <p:cNvPr id="3" name="TextBox 2">
            <a:extLst>
              <a:ext uri="{FF2B5EF4-FFF2-40B4-BE49-F238E27FC236}">
                <a16:creationId xmlns:a16="http://schemas.microsoft.com/office/drawing/2014/main" id="{3091024D-4B37-4113-AFD0-DDDCC07DC6CF}"/>
              </a:ext>
            </a:extLst>
          </p:cNvPr>
          <p:cNvSpPr txBox="1"/>
          <p:nvPr/>
        </p:nvSpPr>
        <p:spPr>
          <a:xfrm>
            <a:off x="426720" y="1405852"/>
            <a:ext cx="10776352" cy="954107"/>
          </a:xfrm>
          <a:prstGeom prst="rect">
            <a:avLst/>
          </a:prstGeom>
          <a:noFill/>
        </p:spPr>
        <p:txBody>
          <a:bodyPr wrap="square" rtlCol="0">
            <a:spAutoFit/>
          </a:bodyPr>
          <a:lstStyle/>
          <a:p>
            <a:r>
              <a:rPr lang="en-US" sz="2800" b="1" dirty="0">
                <a:solidFill>
                  <a:srgbClr val="002060"/>
                </a:solidFill>
              </a:rPr>
              <a:t>NCDA member agencies and partners initiatives on employment of Persons with Disabilities</a:t>
            </a:r>
            <a:r>
              <a:rPr lang="en-PH" sz="2800" b="1" dirty="0">
                <a:solidFill>
                  <a:srgbClr val="002060"/>
                </a:solidFill>
              </a:rPr>
              <a:t> </a:t>
            </a:r>
          </a:p>
        </p:txBody>
      </p:sp>
      <p:sp>
        <p:nvSpPr>
          <p:cNvPr id="2" name="TextBox 1">
            <a:extLst>
              <a:ext uri="{FF2B5EF4-FFF2-40B4-BE49-F238E27FC236}">
                <a16:creationId xmlns:a16="http://schemas.microsoft.com/office/drawing/2014/main" id="{DC4E0DBE-EE93-8245-D4CC-D00F5468691F}"/>
              </a:ext>
            </a:extLst>
          </p:cNvPr>
          <p:cNvSpPr txBox="1"/>
          <p:nvPr/>
        </p:nvSpPr>
        <p:spPr>
          <a:xfrm>
            <a:off x="639554" y="2759104"/>
            <a:ext cx="10350683" cy="3631763"/>
          </a:xfrm>
          <a:prstGeom prst="rect">
            <a:avLst/>
          </a:prstGeom>
          <a:noFill/>
        </p:spPr>
        <p:txBody>
          <a:bodyPr wrap="square" rtlCol="0">
            <a:spAutoFit/>
          </a:bodyPr>
          <a:lstStyle/>
          <a:p>
            <a:pPr marL="268288" lvl="0" indent="-268288">
              <a:buFont typeface="Arial" panose="020B0604020202020204" pitchFamily="34" charset="0"/>
              <a:buChar char="•"/>
            </a:pPr>
            <a:r>
              <a:rPr lang="en-US" sz="2200" dirty="0"/>
              <a:t>Public Employment Service Office assist and monitors the employment of persons with disabilities and companies that employs them through the </a:t>
            </a:r>
            <a:r>
              <a:rPr lang="en-PH" sz="2200" dirty="0"/>
              <a:t>PESO Employment Information System (PEIS)</a:t>
            </a:r>
          </a:p>
          <a:p>
            <a:pPr lvl="0"/>
            <a:endParaRPr lang="en-PH" sz="1600" dirty="0"/>
          </a:p>
          <a:p>
            <a:pPr marL="268288" lvl="0" indent="-268288">
              <a:buFont typeface="Arial" panose="020B0604020202020204" pitchFamily="34" charset="0"/>
              <a:buChar char="•"/>
            </a:pPr>
            <a:r>
              <a:rPr lang="en-US" sz="2200" dirty="0"/>
              <a:t>DOLE Integrated Livelihood Program (DILP)</a:t>
            </a:r>
          </a:p>
          <a:p>
            <a:pPr lvl="0"/>
            <a:endParaRPr lang="en-US" sz="1600" dirty="0"/>
          </a:p>
          <a:p>
            <a:pPr marL="268288" lvl="0" indent="-268288">
              <a:buFont typeface="Arial" panose="020B0604020202020204" pitchFamily="34" charset="0"/>
              <a:buChar char="•"/>
            </a:pPr>
            <a:r>
              <a:rPr lang="en-US" sz="2200" dirty="0" err="1"/>
              <a:t>Tulong</a:t>
            </a:r>
            <a:r>
              <a:rPr lang="en-US" sz="2200" dirty="0"/>
              <a:t> </a:t>
            </a:r>
            <a:r>
              <a:rPr lang="en-US" sz="2200" dirty="0" err="1"/>
              <a:t>Panghanapbuhay</a:t>
            </a:r>
            <a:r>
              <a:rPr lang="en-US" sz="2200" dirty="0"/>
              <a:t> </a:t>
            </a:r>
            <a:r>
              <a:rPr lang="en-US" sz="2200" dirty="0" err="1"/>
              <a:t>sa</a:t>
            </a:r>
            <a:r>
              <a:rPr lang="en-US" sz="2200" dirty="0"/>
              <a:t> </a:t>
            </a:r>
            <a:r>
              <a:rPr lang="en-US" sz="2200" dirty="0" err="1"/>
              <a:t>Ating</a:t>
            </a:r>
            <a:r>
              <a:rPr lang="en-US" sz="2200" dirty="0"/>
              <a:t> Disadvantaged/Displaced Workers      (TUPAD) Program</a:t>
            </a:r>
          </a:p>
          <a:p>
            <a:pPr lvl="0"/>
            <a:endParaRPr lang="en-US" sz="1600" dirty="0"/>
          </a:p>
          <a:p>
            <a:pPr marL="342900" lvl="0" indent="-342900">
              <a:buFont typeface="Arial" panose="020B0604020202020204" pitchFamily="34" charset="0"/>
              <a:buChar char="•"/>
            </a:pPr>
            <a:r>
              <a:rPr lang="en-US" sz="2200" dirty="0"/>
              <a:t>ECC’s KAGABAY or </a:t>
            </a:r>
            <a:r>
              <a:rPr lang="en-US" sz="2200" dirty="0" err="1"/>
              <a:t>Katulong</a:t>
            </a:r>
            <a:r>
              <a:rPr lang="en-US" sz="2200" dirty="0"/>
              <a:t> at </a:t>
            </a:r>
            <a:r>
              <a:rPr lang="en-US" sz="2200" dirty="0" err="1"/>
              <a:t>Gabay</a:t>
            </a:r>
            <a:r>
              <a:rPr lang="en-US" sz="2200" dirty="0"/>
              <a:t> </a:t>
            </a:r>
            <a:r>
              <a:rPr lang="en-US" sz="2200" dirty="0" err="1"/>
              <a:t>sa</a:t>
            </a:r>
            <a:r>
              <a:rPr lang="en-US" sz="2200" dirty="0"/>
              <a:t> </a:t>
            </a:r>
            <a:r>
              <a:rPr lang="en-US" sz="2200" dirty="0" err="1"/>
              <a:t>Manggagawang</a:t>
            </a:r>
            <a:r>
              <a:rPr lang="en-US" sz="2200" dirty="0"/>
              <a:t> may </a:t>
            </a:r>
            <a:r>
              <a:rPr lang="en-US" sz="2200" dirty="0" err="1"/>
              <a:t>Kapansanan</a:t>
            </a:r>
            <a:endParaRPr lang="en-PH" sz="2200" dirty="0"/>
          </a:p>
          <a:p>
            <a:pPr marL="342900" lvl="0" indent="-342900">
              <a:buFont typeface="Arial" panose="020B0604020202020204" pitchFamily="34" charset="0"/>
              <a:buChar char="•"/>
            </a:pPr>
            <a:endParaRPr lang="en-PH" sz="2200" dirty="0"/>
          </a:p>
        </p:txBody>
      </p:sp>
    </p:spTree>
    <p:extLst>
      <p:ext uri="{BB962C8B-B14F-4D97-AF65-F5344CB8AC3E}">
        <p14:creationId xmlns:p14="http://schemas.microsoft.com/office/powerpoint/2010/main" val="1849751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2A5583B-D2A3-AC6D-362A-6E7399ED9D2D}"/>
              </a:ext>
            </a:extLst>
          </p:cNvPr>
          <p:cNvPicPr>
            <a:picLocks noChangeAspect="1"/>
          </p:cNvPicPr>
          <p:nvPr/>
        </p:nvPicPr>
        <p:blipFill>
          <a:blip r:embed="rId4">
            <a:alphaModFix amt="13000"/>
          </a:blip>
          <a:stretch>
            <a:fillRect/>
          </a:stretch>
        </p:blipFill>
        <p:spPr>
          <a:xfrm>
            <a:off x="9479805" y="4379481"/>
            <a:ext cx="3452059" cy="3667240"/>
          </a:xfrm>
          <a:prstGeom prst="rect">
            <a:avLst/>
          </a:prstGeom>
        </p:spPr>
      </p:pic>
      <p:sp>
        <p:nvSpPr>
          <p:cNvPr id="3" name="TextBox 2">
            <a:extLst>
              <a:ext uri="{FF2B5EF4-FFF2-40B4-BE49-F238E27FC236}">
                <a16:creationId xmlns:a16="http://schemas.microsoft.com/office/drawing/2014/main" id="{3091024D-4B37-4113-AFD0-DDDCC07DC6CF}"/>
              </a:ext>
            </a:extLst>
          </p:cNvPr>
          <p:cNvSpPr txBox="1"/>
          <p:nvPr/>
        </p:nvSpPr>
        <p:spPr>
          <a:xfrm>
            <a:off x="426720" y="1405852"/>
            <a:ext cx="10776352" cy="892552"/>
          </a:xfrm>
          <a:prstGeom prst="rect">
            <a:avLst/>
          </a:prstGeom>
          <a:noFill/>
        </p:spPr>
        <p:txBody>
          <a:bodyPr wrap="square" rtlCol="0">
            <a:spAutoFit/>
          </a:bodyPr>
          <a:lstStyle/>
          <a:p>
            <a:r>
              <a:rPr lang="en-US" sz="2600" b="1" dirty="0">
                <a:solidFill>
                  <a:srgbClr val="002060"/>
                </a:solidFill>
              </a:rPr>
              <a:t>NCDA member agencies and partners initiatives on employment of Persons with Disabilities</a:t>
            </a:r>
            <a:r>
              <a:rPr lang="en-PH" sz="2600" b="1" dirty="0">
                <a:solidFill>
                  <a:srgbClr val="002060"/>
                </a:solidFill>
              </a:rPr>
              <a:t> </a:t>
            </a:r>
          </a:p>
        </p:txBody>
      </p:sp>
      <p:sp>
        <p:nvSpPr>
          <p:cNvPr id="4" name="TextBox 3">
            <a:extLst>
              <a:ext uri="{FF2B5EF4-FFF2-40B4-BE49-F238E27FC236}">
                <a16:creationId xmlns:a16="http://schemas.microsoft.com/office/drawing/2014/main" id="{EC14CA5E-723E-3A9F-0E02-45A493F6BD77}"/>
              </a:ext>
            </a:extLst>
          </p:cNvPr>
          <p:cNvSpPr txBox="1"/>
          <p:nvPr/>
        </p:nvSpPr>
        <p:spPr>
          <a:xfrm>
            <a:off x="426720" y="2376636"/>
            <a:ext cx="10934008" cy="3647152"/>
          </a:xfrm>
          <a:prstGeom prst="rect">
            <a:avLst/>
          </a:prstGeom>
          <a:noFill/>
        </p:spPr>
        <p:txBody>
          <a:bodyPr wrap="square" rtlCol="0">
            <a:spAutoFit/>
          </a:bodyPr>
          <a:lstStyle/>
          <a:p>
            <a:pPr marL="342900" lvl="0" indent="-342900">
              <a:buFont typeface="Arial" panose="020B0604020202020204" pitchFamily="34" charset="0"/>
              <a:buChar char="•"/>
            </a:pPr>
            <a:endParaRPr lang="en-US" sz="1100" dirty="0"/>
          </a:p>
          <a:p>
            <a:pPr marL="268288" indent="-268288">
              <a:buFont typeface="Arial" panose="020B0604020202020204" pitchFamily="34" charset="0"/>
              <a:buChar char="•"/>
            </a:pPr>
            <a:r>
              <a:rPr lang="en-US" sz="2200" dirty="0"/>
              <a:t>DSWD’s Sustainable Livelihood Program (SLP) </a:t>
            </a:r>
            <a:endParaRPr lang="en-PH" sz="2200" dirty="0"/>
          </a:p>
          <a:p>
            <a:pPr marL="268288" indent="-268288">
              <a:buFont typeface="Arial" panose="020B0604020202020204" pitchFamily="34" charset="0"/>
              <a:buChar char="•"/>
            </a:pPr>
            <a:endParaRPr lang="en-PH" sz="2200" dirty="0"/>
          </a:p>
          <a:p>
            <a:pPr marL="268288" lvl="0" indent="-268288">
              <a:buFont typeface="Arial" panose="020B0604020202020204" pitchFamily="34" charset="0"/>
              <a:buChar char="•"/>
            </a:pPr>
            <a:r>
              <a:rPr lang="en-PH" sz="2200" dirty="0"/>
              <a:t>National Vocational Rehabilitation Centers (NVRCs) and Area Vocational Rehabilitation Centers (AVRCs)’s trainings and job placement support for persons with disabilities</a:t>
            </a:r>
          </a:p>
          <a:p>
            <a:pPr marL="268288" lvl="0" indent="-268288">
              <a:buFont typeface="Arial" panose="020B0604020202020204" pitchFamily="34" charset="0"/>
              <a:buChar char="•"/>
            </a:pPr>
            <a:endParaRPr lang="en-PH" sz="2200" dirty="0"/>
          </a:p>
          <a:p>
            <a:pPr marL="268288" indent="-268288">
              <a:buFont typeface="Arial" panose="020B0604020202020204" pitchFamily="34" charset="0"/>
              <a:buChar char="•"/>
            </a:pPr>
            <a:r>
              <a:rPr lang="en-US" sz="2200" dirty="0"/>
              <a:t>DTI’s Person with Disability Economic Empowerment Program and Disability Sensitivity Orientations for </a:t>
            </a:r>
            <a:r>
              <a:rPr lang="en-US" sz="2200" dirty="0" err="1"/>
              <a:t>Negosyo</a:t>
            </a:r>
            <a:r>
              <a:rPr lang="en-US" sz="2200" dirty="0"/>
              <a:t> Center Business Counselors and PWD Focal Persons of DTI</a:t>
            </a:r>
          </a:p>
          <a:p>
            <a:pPr marL="268288" indent="-268288">
              <a:buFont typeface="Arial" panose="020B0604020202020204" pitchFamily="34" charset="0"/>
              <a:buChar char="•"/>
            </a:pPr>
            <a:endParaRPr lang="en-US" sz="2200" dirty="0"/>
          </a:p>
          <a:p>
            <a:pPr marL="268288" indent="-268288">
              <a:buFont typeface="Arial" panose="020B0604020202020204" pitchFamily="34" charset="0"/>
              <a:buChar char="•"/>
            </a:pPr>
            <a:r>
              <a:rPr lang="en-US" sz="2200" dirty="0"/>
              <a:t>DOST’s Small Enterprise Technology Upgrading Program and Grants in Aid for persons with disabilities.</a:t>
            </a:r>
            <a:endParaRPr lang="en-PH" sz="2200" dirty="0"/>
          </a:p>
        </p:txBody>
      </p:sp>
    </p:spTree>
    <p:extLst>
      <p:ext uri="{BB962C8B-B14F-4D97-AF65-F5344CB8AC3E}">
        <p14:creationId xmlns:p14="http://schemas.microsoft.com/office/powerpoint/2010/main" val="117197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2A5583B-D2A3-AC6D-362A-6E7399ED9D2D}"/>
              </a:ext>
            </a:extLst>
          </p:cNvPr>
          <p:cNvPicPr>
            <a:picLocks noChangeAspect="1"/>
          </p:cNvPicPr>
          <p:nvPr/>
        </p:nvPicPr>
        <p:blipFill>
          <a:blip r:embed="rId4">
            <a:alphaModFix amt="13000"/>
          </a:blip>
          <a:stretch>
            <a:fillRect/>
          </a:stretch>
        </p:blipFill>
        <p:spPr>
          <a:xfrm>
            <a:off x="9479805" y="4379481"/>
            <a:ext cx="3452059" cy="3667240"/>
          </a:xfrm>
          <a:prstGeom prst="rect">
            <a:avLst/>
          </a:prstGeom>
        </p:spPr>
      </p:pic>
      <p:sp>
        <p:nvSpPr>
          <p:cNvPr id="3" name="TextBox 2">
            <a:extLst>
              <a:ext uri="{FF2B5EF4-FFF2-40B4-BE49-F238E27FC236}">
                <a16:creationId xmlns:a16="http://schemas.microsoft.com/office/drawing/2014/main" id="{3091024D-4B37-4113-AFD0-DDDCC07DC6CF}"/>
              </a:ext>
            </a:extLst>
          </p:cNvPr>
          <p:cNvSpPr txBox="1"/>
          <p:nvPr/>
        </p:nvSpPr>
        <p:spPr>
          <a:xfrm>
            <a:off x="426720" y="1405852"/>
            <a:ext cx="10776352" cy="892552"/>
          </a:xfrm>
          <a:prstGeom prst="rect">
            <a:avLst/>
          </a:prstGeom>
          <a:noFill/>
        </p:spPr>
        <p:txBody>
          <a:bodyPr wrap="square" rtlCol="0">
            <a:spAutoFit/>
          </a:bodyPr>
          <a:lstStyle/>
          <a:p>
            <a:r>
              <a:rPr lang="en-US" sz="2600" b="1" dirty="0">
                <a:solidFill>
                  <a:srgbClr val="002060"/>
                </a:solidFill>
              </a:rPr>
              <a:t>NCDA member agencies and partners initiatives on employment of Persons with Disabilities</a:t>
            </a:r>
            <a:r>
              <a:rPr lang="en-PH" sz="2600" b="1" dirty="0">
                <a:solidFill>
                  <a:srgbClr val="002060"/>
                </a:solidFill>
              </a:rPr>
              <a:t> </a:t>
            </a:r>
          </a:p>
        </p:txBody>
      </p:sp>
      <p:sp>
        <p:nvSpPr>
          <p:cNvPr id="2" name="TextBox 1">
            <a:extLst>
              <a:ext uri="{FF2B5EF4-FFF2-40B4-BE49-F238E27FC236}">
                <a16:creationId xmlns:a16="http://schemas.microsoft.com/office/drawing/2014/main" id="{EF92B4CA-300E-EDFA-9703-879380F709DC}"/>
              </a:ext>
            </a:extLst>
          </p:cNvPr>
          <p:cNvSpPr txBox="1"/>
          <p:nvPr/>
        </p:nvSpPr>
        <p:spPr>
          <a:xfrm>
            <a:off x="426720" y="2100189"/>
            <a:ext cx="10908069" cy="4308872"/>
          </a:xfrm>
          <a:prstGeom prst="rect">
            <a:avLst/>
          </a:prstGeom>
          <a:noFill/>
        </p:spPr>
        <p:txBody>
          <a:bodyPr wrap="square" rtlCol="0">
            <a:spAutoFit/>
          </a:bodyPr>
          <a:lstStyle/>
          <a:p>
            <a:pPr marL="342900" lvl="0" indent="-342900">
              <a:buFont typeface="Arial" panose="020B0604020202020204" pitchFamily="34" charset="0"/>
              <a:buChar char="•"/>
            </a:pPr>
            <a:endParaRPr lang="en-PH" sz="2200" dirty="0"/>
          </a:p>
          <a:p>
            <a:pPr marL="342900" lvl="0" indent="-342900">
              <a:buFont typeface="Arial" panose="020B0604020202020204" pitchFamily="34" charset="0"/>
              <a:buChar char="•"/>
            </a:pPr>
            <a:r>
              <a:rPr lang="en-US" sz="2200" dirty="0"/>
              <a:t>DICT’s Technology Empowerment for Education, Employment, Entrepreneurs and Economic Development or Tech4ED</a:t>
            </a:r>
            <a:endParaRPr lang="en-PH" sz="2200" dirty="0"/>
          </a:p>
          <a:p>
            <a:pPr marL="342900" lvl="0" indent="-342900">
              <a:buFont typeface="Arial" panose="020B0604020202020204" pitchFamily="34" charset="0"/>
              <a:buChar char="•"/>
            </a:pPr>
            <a:endParaRPr lang="en-US" sz="1600" dirty="0"/>
          </a:p>
          <a:p>
            <a:pPr marL="342900" lvl="0" indent="-342900">
              <a:buFont typeface="Arial" panose="020B0604020202020204" pitchFamily="34" charset="0"/>
              <a:buChar char="•"/>
            </a:pPr>
            <a:r>
              <a:rPr lang="en-US" sz="2200" dirty="0"/>
              <a:t>TESDA’s skills training program for persons with disability</a:t>
            </a:r>
          </a:p>
          <a:p>
            <a:pPr marL="342900" lvl="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2200" dirty="0"/>
              <a:t>DEPED’s School Furniture Program to procure school furniture from cooperatives of persons with disabilities. </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2200" dirty="0"/>
              <a:t>Partnership with Non-Government Organization on Employment for Persons with Disabilities such as Resources for the Blind, Project Inclusion, Autism Society Philippines, ATRIEVE, Leonard Cheshire Philippines, Federation of Cooperatives of Persons with Disabilities, among others.</a:t>
            </a:r>
            <a:endParaRPr lang="en-PH" sz="2200" dirty="0"/>
          </a:p>
        </p:txBody>
      </p:sp>
    </p:spTree>
    <p:extLst>
      <p:ext uri="{BB962C8B-B14F-4D97-AF65-F5344CB8AC3E}">
        <p14:creationId xmlns:p14="http://schemas.microsoft.com/office/powerpoint/2010/main" val="2292386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B9A044F-3BEA-FCFA-55D0-B42389B13523}"/>
              </a:ext>
            </a:extLst>
          </p:cNvPr>
          <p:cNvSpPr txBox="1"/>
          <p:nvPr/>
        </p:nvSpPr>
        <p:spPr>
          <a:xfrm>
            <a:off x="331027" y="1664508"/>
            <a:ext cx="7792247" cy="523220"/>
          </a:xfrm>
          <a:prstGeom prst="rect">
            <a:avLst/>
          </a:prstGeom>
          <a:noFill/>
        </p:spPr>
        <p:txBody>
          <a:bodyPr wrap="square" rtlCol="0">
            <a:spAutoFit/>
          </a:bodyPr>
          <a:lstStyle/>
          <a:p>
            <a:r>
              <a:rPr lang="en-US" sz="2800" b="1" dirty="0">
                <a:solidFill>
                  <a:srgbClr val="002060"/>
                </a:solidFill>
              </a:rPr>
              <a:t>Challenges and Barriers to work and employment</a:t>
            </a:r>
            <a:r>
              <a:rPr lang="en-PH" sz="2800" b="1" dirty="0">
                <a:solidFill>
                  <a:srgbClr val="002060"/>
                </a:solidFill>
              </a:rPr>
              <a:t> </a:t>
            </a:r>
          </a:p>
        </p:txBody>
      </p:sp>
      <p:sp>
        <p:nvSpPr>
          <p:cNvPr id="3" name="TextBox 2">
            <a:extLst>
              <a:ext uri="{FF2B5EF4-FFF2-40B4-BE49-F238E27FC236}">
                <a16:creationId xmlns:a16="http://schemas.microsoft.com/office/drawing/2014/main" id="{9AA7CBA3-EABE-5E99-C519-F310C180AE2A}"/>
              </a:ext>
            </a:extLst>
          </p:cNvPr>
          <p:cNvSpPr txBox="1"/>
          <p:nvPr/>
        </p:nvSpPr>
        <p:spPr>
          <a:xfrm>
            <a:off x="1150975" y="2411063"/>
            <a:ext cx="7643229" cy="2893100"/>
          </a:xfrm>
          <a:prstGeom prst="rect">
            <a:avLst/>
          </a:prstGeom>
          <a:noFill/>
        </p:spPr>
        <p:txBody>
          <a:bodyPr wrap="square" rtlCol="0">
            <a:spAutoFit/>
          </a:bodyPr>
          <a:lstStyle/>
          <a:p>
            <a:pPr marL="342900" lvl="0" indent="-342900">
              <a:buAutoNum type="arabicPeriod"/>
            </a:pPr>
            <a:r>
              <a:rPr lang="en-PH" sz="2600" dirty="0"/>
              <a:t>Workplaces are not physically accessible</a:t>
            </a:r>
          </a:p>
          <a:p>
            <a:pPr marL="342900" lvl="0" indent="-342900">
              <a:buAutoNum type="arabicPeriod"/>
            </a:pPr>
            <a:r>
              <a:rPr lang="en-PH" sz="2600" dirty="0"/>
              <a:t>Lack of accessible transportation to places of work</a:t>
            </a:r>
          </a:p>
          <a:p>
            <a:pPr marL="342900" lvl="0" indent="-342900">
              <a:buAutoNum type="arabicPeriod"/>
            </a:pPr>
            <a:r>
              <a:rPr lang="en-PH" sz="2600" dirty="0"/>
              <a:t>Discriminating regulations, policies, or practices</a:t>
            </a:r>
          </a:p>
          <a:p>
            <a:pPr marL="342900" lvl="0" indent="-342900">
              <a:buAutoNum type="arabicPeriod"/>
            </a:pPr>
            <a:r>
              <a:rPr lang="en-PH" sz="2600" dirty="0"/>
              <a:t>Lack of reasonable accommodations </a:t>
            </a:r>
          </a:p>
          <a:p>
            <a:pPr marL="342900" lvl="0" indent="-342900">
              <a:buAutoNum type="arabicPeriod"/>
            </a:pPr>
            <a:r>
              <a:rPr lang="en-PH" sz="2600" dirty="0"/>
              <a:t>Negative attitudes and lack of awareness  </a:t>
            </a:r>
          </a:p>
          <a:p>
            <a:pPr marL="342900" indent="-342900">
              <a:buFontTx/>
              <a:buAutoNum type="arabicPeriod"/>
            </a:pPr>
            <a:r>
              <a:rPr lang="en-PH" sz="2600" dirty="0"/>
              <a:t>Lack of qualifications of persons with </a:t>
            </a:r>
          </a:p>
          <a:p>
            <a:r>
              <a:rPr lang="en-PH" sz="2600" dirty="0"/>
              <a:t>    disabilities to avail of wage-employment</a:t>
            </a:r>
          </a:p>
        </p:txBody>
      </p:sp>
      <p:pic>
        <p:nvPicPr>
          <p:cNvPr id="7" name="Picture 6">
            <a:extLst>
              <a:ext uri="{FF2B5EF4-FFF2-40B4-BE49-F238E27FC236}">
                <a16:creationId xmlns:a16="http://schemas.microsoft.com/office/drawing/2014/main" id="{E305CF73-7CB7-4A82-793A-7E3E1A0327F3}"/>
              </a:ext>
            </a:extLst>
          </p:cNvPr>
          <p:cNvPicPr>
            <a:picLocks noChangeAspect="1"/>
          </p:cNvPicPr>
          <p:nvPr/>
        </p:nvPicPr>
        <p:blipFill rotWithShape="1">
          <a:blip r:embed="rId4">
            <a:alphaModFix amt="70000"/>
          </a:blip>
          <a:srcRect l="-1" r="293" b="7143"/>
          <a:stretch/>
        </p:blipFill>
        <p:spPr>
          <a:xfrm>
            <a:off x="7317130" y="3604437"/>
            <a:ext cx="4874870" cy="3259437"/>
          </a:xfrm>
          <a:prstGeom prst="ellipse">
            <a:avLst/>
          </a:prstGeom>
          <a:ln>
            <a:noFill/>
          </a:ln>
          <a:effectLst>
            <a:softEdge rad="112500"/>
          </a:effectLst>
        </p:spPr>
      </p:pic>
    </p:spTree>
    <p:extLst>
      <p:ext uri="{BB962C8B-B14F-4D97-AF65-F5344CB8AC3E}">
        <p14:creationId xmlns:p14="http://schemas.microsoft.com/office/powerpoint/2010/main" val="1048074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a:extLst>
              <a:ext uri="{FF2B5EF4-FFF2-40B4-BE49-F238E27FC236}">
                <a16:creationId xmlns:a16="http://schemas.microsoft.com/office/drawing/2014/main" id="{EB367EF5-AA21-C607-D526-9972E1B72A25}"/>
              </a:ext>
            </a:extLst>
          </p:cNvPr>
          <p:cNvSpPr>
            <a:spLocks noChangeArrowheads="1"/>
          </p:cNvSpPr>
          <p:nvPr/>
        </p:nvSpPr>
        <p:spPr bwMode="auto">
          <a:xfrm>
            <a:off x="426721" y="1550353"/>
            <a:ext cx="73882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85725">
              <a:lnSpc>
                <a:spcPct val="100000"/>
              </a:lnSpc>
              <a:spcBef>
                <a:spcPct val="0"/>
              </a:spcBef>
              <a:buFontTx/>
              <a:buNone/>
            </a:pPr>
            <a:r>
              <a:rPr lang="en-US" altLang="en-US" b="1" dirty="0">
                <a:solidFill>
                  <a:srgbClr val="002060"/>
                </a:solidFill>
                <a:latin typeface="+mn-lt"/>
                <a:ea typeface="+mn-ea"/>
              </a:rPr>
              <a:t>Ways Forward: Opportunities we can work on</a:t>
            </a:r>
          </a:p>
        </p:txBody>
      </p:sp>
      <p:pic>
        <p:nvPicPr>
          <p:cNvPr id="5" name="Picture 4">
            <a:extLst>
              <a:ext uri="{FF2B5EF4-FFF2-40B4-BE49-F238E27FC236}">
                <a16:creationId xmlns:a16="http://schemas.microsoft.com/office/drawing/2014/main" id="{26BE8AA0-75B0-14EC-4515-9EB2BB0E3FE7}"/>
              </a:ext>
            </a:extLst>
          </p:cNvPr>
          <p:cNvPicPr>
            <a:picLocks noChangeAspect="1"/>
          </p:cNvPicPr>
          <p:nvPr/>
        </p:nvPicPr>
        <p:blipFill rotWithShape="1">
          <a:blip r:embed="rId4">
            <a:clrChange>
              <a:clrFrom>
                <a:srgbClr val="EAE8E2"/>
              </a:clrFrom>
              <a:clrTo>
                <a:srgbClr val="EAE8E2">
                  <a:alpha val="0"/>
                </a:srgbClr>
              </a:clrTo>
            </a:clrChange>
            <a:alphaModFix amt="5000"/>
          </a:blip>
          <a:srcRect r="2265" b="17602"/>
          <a:stretch/>
        </p:blipFill>
        <p:spPr>
          <a:xfrm>
            <a:off x="1906861" y="2544126"/>
            <a:ext cx="8378277" cy="4316640"/>
          </a:xfrm>
          <a:prstGeom prst="rect">
            <a:avLst/>
          </a:prstGeom>
        </p:spPr>
      </p:pic>
      <p:sp>
        <p:nvSpPr>
          <p:cNvPr id="6" name="Rectangle 9">
            <a:extLst>
              <a:ext uri="{FF2B5EF4-FFF2-40B4-BE49-F238E27FC236}">
                <a16:creationId xmlns:a16="http://schemas.microsoft.com/office/drawing/2014/main" id="{D355AA43-2379-B202-D8C0-EA36726645C8}"/>
              </a:ext>
            </a:extLst>
          </p:cNvPr>
          <p:cNvSpPr>
            <a:spLocks noChangeArrowheads="1"/>
          </p:cNvSpPr>
          <p:nvPr/>
        </p:nvSpPr>
        <p:spPr bwMode="auto">
          <a:xfrm>
            <a:off x="712643" y="2458680"/>
            <a:ext cx="10364787" cy="4066947"/>
          </a:xfrm>
          <a:prstGeom prst="rect">
            <a:avLst/>
          </a:prstGeom>
          <a:noFill/>
          <a:ln>
            <a:noFill/>
          </a:ln>
        </p:spPr>
        <p:txBody>
          <a:bodyPr>
            <a:spAutoFit/>
          </a:bodyPr>
          <a:lstStyle>
            <a:lvl1pPr marL="342900" indent="-342900">
              <a:lnSpc>
                <a:spcPct val="90000"/>
              </a:lnSpc>
              <a:spcBef>
                <a:spcPts val="1000"/>
              </a:spcBef>
              <a:buFont typeface="Arial" panose="020B0604020202020204" pitchFamily="34" charset="0"/>
              <a:buChar char="•"/>
              <a:tabLst>
                <a:tab pos="457200" algn="l"/>
              </a:tabLst>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tabLst>
                <a:tab pos="457200" algn="l"/>
              </a:tabLst>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tabLst>
                <a:tab pos="457200" algn="l"/>
              </a:tabLst>
              <a:defRPr sz="2000">
                <a:solidFill>
                  <a:schemeClr val="tx1"/>
                </a:solidFill>
                <a:latin typeface="Calibri" panose="020F0502020204030204" pitchFamily="34" charset="0"/>
                <a:ea typeface="MS PGothic" panose="020B0600070205080204" pitchFamily="34" charset="-128"/>
              </a:defRPr>
            </a:lvl9pPr>
          </a:lstStyle>
          <a:p>
            <a:pPr marL="0" indent="0">
              <a:lnSpc>
                <a:spcPct val="100000"/>
              </a:lnSpc>
              <a:spcBef>
                <a:spcPct val="0"/>
              </a:spcBef>
              <a:buNone/>
              <a:defRPr/>
            </a:pPr>
            <a:r>
              <a:rPr lang="en-PH" altLang="en-US" sz="2400" dirty="0">
                <a:latin typeface="+mn-lt"/>
                <a:ea typeface="Calibri" panose="020F0502020204030204" pitchFamily="34" charset="0"/>
                <a:cs typeface="Arial" panose="020B0604020202020204" pitchFamily="34" charset="0"/>
              </a:rPr>
              <a:t>Partnership and collaboration  with the government, organizations of persons with disabilities, NGOs, and private companies on the following:</a:t>
            </a:r>
          </a:p>
          <a:p>
            <a:pPr marL="0" indent="0" algn="just">
              <a:lnSpc>
                <a:spcPct val="115000"/>
              </a:lnSpc>
              <a:spcBef>
                <a:spcPct val="0"/>
              </a:spcBef>
              <a:buFont typeface="Arial" panose="020B0604020202020204" pitchFamily="34" charset="0"/>
              <a:buNone/>
              <a:defRPr/>
            </a:pPr>
            <a:endParaRPr lang="en-PH" altLang="en-US" sz="1000" dirty="0">
              <a:latin typeface="+mn-lt"/>
              <a:ea typeface="Calibri" panose="020F0502020204030204" pitchFamily="34" charset="0"/>
              <a:cs typeface="Arial" panose="020B0604020202020204" pitchFamily="34" charset="0"/>
            </a:endParaRPr>
          </a:p>
          <a:p>
            <a:pPr marL="984250" lvl="2" indent="-350838" algn="just">
              <a:lnSpc>
                <a:spcPct val="115000"/>
              </a:lnSpc>
              <a:spcBef>
                <a:spcPct val="0"/>
              </a:spcBef>
              <a:buFont typeface="Wingdings" panose="05000000000000000000" pitchFamily="2" charset="2"/>
              <a:buChar char="Ø"/>
              <a:tabLst/>
              <a:defRPr/>
            </a:pPr>
            <a:r>
              <a:rPr lang="en-PH" altLang="en-US" sz="2400" dirty="0">
                <a:latin typeface="+mn-lt"/>
                <a:ea typeface="Calibri" panose="020F0502020204030204" pitchFamily="34" charset="0"/>
                <a:cs typeface="Arial" panose="020B0604020202020204" pitchFamily="34" charset="0"/>
              </a:rPr>
              <a:t>Employment facilitation through skills matching and capacity building</a:t>
            </a:r>
          </a:p>
          <a:p>
            <a:pPr marL="984250" lvl="2" indent="-350838" algn="just">
              <a:lnSpc>
                <a:spcPct val="115000"/>
              </a:lnSpc>
              <a:spcBef>
                <a:spcPct val="0"/>
              </a:spcBef>
              <a:buFont typeface="Wingdings" panose="05000000000000000000" pitchFamily="2" charset="2"/>
              <a:buChar char="Ø"/>
              <a:tabLst/>
              <a:defRPr/>
            </a:pPr>
            <a:r>
              <a:rPr lang="en-PH" altLang="en-US" sz="2400" dirty="0">
                <a:latin typeface="+mn-lt"/>
                <a:ea typeface="Calibri" panose="020F0502020204030204" pitchFamily="34" charset="0"/>
                <a:cs typeface="Arial" panose="020B0604020202020204" pitchFamily="34" charset="0"/>
              </a:rPr>
              <a:t>Access audit of the work area</a:t>
            </a:r>
          </a:p>
          <a:p>
            <a:pPr marL="984250" lvl="2" indent="-350838" algn="just">
              <a:lnSpc>
                <a:spcPct val="115000"/>
              </a:lnSpc>
              <a:spcBef>
                <a:spcPct val="0"/>
              </a:spcBef>
              <a:buFont typeface="Wingdings" panose="05000000000000000000" pitchFamily="2" charset="2"/>
              <a:buChar char="Ø"/>
              <a:tabLst/>
              <a:defRPr/>
            </a:pPr>
            <a:r>
              <a:rPr lang="en-PH" altLang="en-US" sz="2400" dirty="0">
                <a:latin typeface="+mn-lt"/>
                <a:ea typeface="Calibri" panose="020F0502020204030204" pitchFamily="34" charset="0"/>
                <a:cs typeface="Arial" panose="020B0604020202020204" pitchFamily="34" charset="0"/>
              </a:rPr>
              <a:t>Disability sensitivity trainings in the workplace </a:t>
            </a:r>
          </a:p>
          <a:p>
            <a:pPr marL="984250" lvl="2" indent="-350838" algn="just">
              <a:lnSpc>
                <a:spcPct val="115000"/>
              </a:lnSpc>
              <a:spcBef>
                <a:spcPct val="0"/>
              </a:spcBef>
              <a:buFont typeface="Wingdings" panose="05000000000000000000" pitchFamily="2" charset="2"/>
              <a:buChar char="Ø"/>
              <a:tabLst/>
              <a:defRPr/>
            </a:pPr>
            <a:r>
              <a:rPr lang="en-PH" altLang="en-US" sz="2400" dirty="0">
                <a:latin typeface="+mn-lt"/>
                <a:ea typeface="Calibri" panose="020F0502020204030204" pitchFamily="34" charset="0"/>
                <a:cs typeface="Arial" panose="020B0604020202020204" pitchFamily="34" charset="0"/>
              </a:rPr>
              <a:t>Flexible working arrangement such as online apprenticeship and jobs especially for persons with visual disability</a:t>
            </a:r>
          </a:p>
          <a:p>
            <a:pPr marL="984250" lvl="2" indent="-350838" algn="just">
              <a:lnSpc>
                <a:spcPct val="115000"/>
              </a:lnSpc>
              <a:spcBef>
                <a:spcPct val="0"/>
              </a:spcBef>
              <a:buFont typeface="Wingdings" panose="05000000000000000000" pitchFamily="2" charset="2"/>
              <a:buChar char="Ø"/>
              <a:tabLst/>
              <a:defRPr/>
            </a:pPr>
            <a:r>
              <a:rPr lang="en-PH" altLang="en-US" sz="2400" dirty="0">
                <a:latin typeface="+mn-lt"/>
                <a:ea typeface="Calibri" panose="020F0502020204030204" pitchFamily="34" charset="0"/>
                <a:cs typeface="Arial" panose="020B0604020202020204" pitchFamily="34" charset="0"/>
              </a:rPr>
              <a:t>Use of software applications for accessibility of workers with visual disability</a:t>
            </a:r>
          </a:p>
        </p:txBody>
      </p:sp>
    </p:spTree>
    <p:extLst>
      <p:ext uri="{BB962C8B-B14F-4D97-AF65-F5344CB8AC3E}">
        <p14:creationId xmlns:p14="http://schemas.microsoft.com/office/powerpoint/2010/main" val="3372735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93CB1DA3-20D4-E481-32C8-8CCA93196EC3}"/>
              </a:ext>
            </a:extLst>
          </p:cNvPr>
          <p:cNvPicPr>
            <a:picLocks noChangeAspect="1"/>
          </p:cNvPicPr>
          <p:nvPr/>
        </p:nvPicPr>
        <p:blipFill>
          <a:blip r:embed="rId4">
            <a:clrChange>
              <a:clrFrom>
                <a:srgbClr val="FFFFFF"/>
              </a:clrFrom>
              <a:clrTo>
                <a:srgbClr val="FFFFFF">
                  <a:alpha val="0"/>
                </a:srgbClr>
              </a:clrTo>
            </a:clrChange>
            <a:alphaModFix amt="5000"/>
          </a:blip>
          <a:stretch>
            <a:fillRect/>
          </a:stretch>
        </p:blipFill>
        <p:spPr>
          <a:xfrm>
            <a:off x="3424841" y="1190565"/>
            <a:ext cx="5667435" cy="5667435"/>
          </a:xfrm>
          <a:prstGeom prst="rect">
            <a:avLst/>
          </a:prstGeom>
        </p:spPr>
      </p:pic>
      <p:pic>
        <p:nvPicPr>
          <p:cNvPr id="11" name="Picture 10">
            <a:extLst>
              <a:ext uri="{FF2B5EF4-FFF2-40B4-BE49-F238E27FC236}">
                <a16:creationId xmlns:a16="http://schemas.microsoft.com/office/drawing/2014/main" id="{6360F9DD-7988-3CF1-B275-1E3B4CABDBD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532686" y="4415435"/>
            <a:ext cx="3280488" cy="2188085"/>
          </a:xfrm>
          <a:prstGeom prst="rect">
            <a:avLst/>
          </a:prstGeom>
        </p:spPr>
      </p:pic>
      <p:sp>
        <p:nvSpPr>
          <p:cNvPr id="12" name="TextBox 11">
            <a:extLst>
              <a:ext uri="{FF2B5EF4-FFF2-40B4-BE49-F238E27FC236}">
                <a16:creationId xmlns:a16="http://schemas.microsoft.com/office/drawing/2014/main" id="{C9BB1FC4-9BCE-1536-8829-A48A098D9786}"/>
              </a:ext>
            </a:extLst>
          </p:cNvPr>
          <p:cNvSpPr txBox="1"/>
          <p:nvPr/>
        </p:nvSpPr>
        <p:spPr>
          <a:xfrm>
            <a:off x="2540000" y="1712098"/>
            <a:ext cx="7274560" cy="2462213"/>
          </a:xfrm>
          <a:prstGeom prst="rect">
            <a:avLst/>
          </a:prstGeom>
          <a:noFill/>
        </p:spPr>
        <p:txBody>
          <a:bodyPr wrap="square" rtlCol="0">
            <a:spAutoFit/>
          </a:bodyPr>
          <a:lstStyle/>
          <a:p>
            <a:pPr algn="ctr"/>
            <a:r>
              <a:rPr lang="en-US" sz="6600" dirty="0">
                <a:solidFill>
                  <a:srgbClr val="FF0000"/>
                </a:solidFill>
                <a:latin typeface="Brush Script MT" panose="03060802040406070304" pitchFamily="66" charset="0"/>
              </a:rPr>
              <a:t>Partner with us, invest in </a:t>
            </a:r>
            <a:r>
              <a:rPr lang="en-US" sz="8800" b="1" dirty="0">
                <a:solidFill>
                  <a:srgbClr val="0066FF"/>
                </a:solidFill>
                <a:effectLst>
                  <a:outerShdw blurRad="38100" dist="38100" dir="2700000" algn="tl">
                    <a:srgbClr val="000000">
                      <a:alpha val="43137"/>
                    </a:srgbClr>
                  </a:outerShdw>
                </a:effectLst>
                <a:latin typeface="Brush Script MT" panose="03060802040406070304" pitchFamily="66" charset="0"/>
              </a:rPr>
              <a:t>disability</a:t>
            </a:r>
            <a:r>
              <a:rPr lang="en-US" sz="6600" dirty="0">
                <a:solidFill>
                  <a:srgbClr val="FF0000"/>
                </a:solidFill>
                <a:latin typeface="Brush Script MT" panose="03060802040406070304" pitchFamily="66" charset="0"/>
              </a:rPr>
              <a:t>!!</a:t>
            </a:r>
          </a:p>
        </p:txBody>
      </p:sp>
    </p:spTree>
    <p:extLst>
      <p:ext uri="{BB962C8B-B14F-4D97-AF65-F5344CB8AC3E}">
        <p14:creationId xmlns:p14="http://schemas.microsoft.com/office/powerpoint/2010/main" val="2149928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93CB1DA3-20D4-E481-32C8-8CCA93196EC3}"/>
              </a:ext>
            </a:extLst>
          </p:cNvPr>
          <p:cNvPicPr>
            <a:picLocks noChangeAspect="1"/>
          </p:cNvPicPr>
          <p:nvPr/>
        </p:nvPicPr>
        <p:blipFill>
          <a:blip r:embed="rId4">
            <a:clrChange>
              <a:clrFrom>
                <a:srgbClr val="FFFFFF"/>
              </a:clrFrom>
              <a:clrTo>
                <a:srgbClr val="FFFFFF">
                  <a:alpha val="0"/>
                </a:srgbClr>
              </a:clrTo>
            </a:clrChange>
            <a:alphaModFix amt="5000"/>
          </a:blip>
          <a:stretch>
            <a:fillRect/>
          </a:stretch>
        </p:blipFill>
        <p:spPr>
          <a:xfrm>
            <a:off x="8516703" y="3017164"/>
            <a:ext cx="4498257" cy="4498257"/>
          </a:xfrm>
          <a:prstGeom prst="rect">
            <a:avLst/>
          </a:prstGeom>
        </p:spPr>
      </p:pic>
      <p:pic>
        <p:nvPicPr>
          <p:cNvPr id="2" name="Picture 1">
            <a:extLst>
              <a:ext uri="{FF2B5EF4-FFF2-40B4-BE49-F238E27FC236}">
                <a16:creationId xmlns:a16="http://schemas.microsoft.com/office/drawing/2014/main" id="{748C06FB-293E-8527-81C7-C38C271848A7}"/>
              </a:ext>
            </a:extLst>
          </p:cNvPr>
          <p:cNvPicPr>
            <a:picLocks noChangeAspect="1"/>
          </p:cNvPicPr>
          <p:nvPr/>
        </p:nvPicPr>
        <p:blipFill>
          <a:blip r:embed="rId5"/>
          <a:stretch>
            <a:fillRect/>
          </a:stretch>
        </p:blipFill>
        <p:spPr>
          <a:xfrm>
            <a:off x="1404264" y="2395682"/>
            <a:ext cx="2879293" cy="2879293"/>
          </a:xfrm>
          <a:prstGeom prst="rect">
            <a:avLst/>
          </a:prstGeom>
          <a:ln>
            <a:noFill/>
          </a:ln>
          <a:effectLst>
            <a:outerShdw blurRad="292100" dist="139700" dir="2700000" algn="tl" rotWithShape="0">
              <a:srgbClr val="333333">
                <a:alpha val="65000"/>
              </a:srgbClr>
            </a:outerShdw>
          </a:effectLst>
        </p:spPr>
      </p:pic>
      <p:sp>
        <p:nvSpPr>
          <p:cNvPr id="6" name="Freeform 7">
            <a:extLst>
              <a:ext uri="{FF2B5EF4-FFF2-40B4-BE49-F238E27FC236}">
                <a16:creationId xmlns:a16="http://schemas.microsoft.com/office/drawing/2014/main" id="{22DC2085-D648-3FDA-BC3B-2230772150FC}"/>
              </a:ext>
            </a:extLst>
          </p:cNvPr>
          <p:cNvSpPr/>
          <p:nvPr/>
        </p:nvSpPr>
        <p:spPr>
          <a:xfrm>
            <a:off x="5178332" y="3872620"/>
            <a:ext cx="460465" cy="487313"/>
          </a:xfrm>
          <a:custGeom>
            <a:avLst/>
            <a:gdLst/>
            <a:ahLst/>
            <a:cxnLst/>
            <a:rect l="l" t="t" r="r" b="b"/>
            <a:pathLst>
              <a:path w="239024" h="239024">
                <a:moveTo>
                  <a:pt x="0" y="0"/>
                </a:moveTo>
                <a:lnTo>
                  <a:pt x="239024" y="0"/>
                </a:lnTo>
                <a:lnTo>
                  <a:pt x="239024" y="239024"/>
                </a:lnTo>
                <a:lnTo>
                  <a:pt x="0" y="2390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8">
            <a:extLst>
              <a:ext uri="{FF2B5EF4-FFF2-40B4-BE49-F238E27FC236}">
                <a16:creationId xmlns:a16="http://schemas.microsoft.com/office/drawing/2014/main" id="{DDD9D5FD-3B50-0AE5-E323-25AFD3728F3F}"/>
              </a:ext>
            </a:extLst>
          </p:cNvPr>
          <p:cNvSpPr/>
          <p:nvPr/>
        </p:nvSpPr>
        <p:spPr>
          <a:xfrm>
            <a:off x="5258744" y="4618783"/>
            <a:ext cx="316553" cy="418789"/>
          </a:xfrm>
          <a:custGeom>
            <a:avLst/>
            <a:gdLst/>
            <a:ahLst/>
            <a:cxnLst/>
            <a:rect l="l" t="t" r="r" b="b"/>
            <a:pathLst>
              <a:path w="204367" h="297803">
                <a:moveTo>
                  <a:pt x="0" y="0"/>
                </a:moveTo>
                <a:lnTo>
                  <a:pt x="204367" y="0"/>
                </a:lnTo>
                <a:lnTo>
                  <a:pt x="204367" y="297802"/>
                </a:lnTo>
                <a:lnTo>
                  <a:pt x="0" y="2978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3" name="Group 12">
            <a:extLst>
              <a:ext uri="{FF2B5EF4-FFF2-40B4-BE49-F238E27FC236}">
                <a16:creationId xmlns:a16="http://schemas.microsoft.com/office/drawing/2014/main" id="{3EE547BE-ECE9-06CF-B06B-1B24D06ABAD6}"/>
              </a:ext>
            </a:extLst>
          </p:cNvPr>
          <p:cNvGrpSpPr/>
          <p:nvPr/>
        </p:nvGrpSpPr>
        <p:grpSpPr>
          <a:xfrm>
            <a:off x="5150341" y="2584840"/>
            <a:ext cx="4498257" cy="579584"/>
            <a:chOff x="4328820" y="4846411"/>
            <a:chExt cx="3276883" cy="579584"/>
          </a:xfrm>
        </p:grpSpPr>
        <p:sp>
          <p:nvSpPr>
            <p:cNvPr id="4" name="Freeform 6">
              <a:extLst>
                <a:ext uri="{FF2B5EF4-FFF2-40B4-BE49-F238E27FC236}">
                  <a16:creationId xmlns:a16="http://schemas.microsoft.com/office/drawing/2014/main" id="{3AE672F5-B498-D074-49E4-F20227A09AB7}"/>
                </a:ext>
              </a:extLst>
            </p:cNvPr>
            <p:cNvSpPr/>
            <p:nvPr/>
          </p:nvSpPr>
          <p:spPr>
            <a:xfrm>
              <a:off x="4328820" y="4846411"/>
              <a:ext cx="355830" cy="487313"/>
            </a:xfrm>
            <a:custGeom>
              <a:avLst/>
              <a:gdLst/>
              <a:ahLst/>
              <a:cxnLst/>
              <a:rect l="l" t="t" r="r" b="b"/>
              <a:pathLst>
                <a:path w="257478" h="256541">
                  <a:moveTo>
                    <a:pt x="0" y="0"/>
                  </a:moveTo>
                  <a:lnTo>
                    <a:pt x="257478" y="0"/>
                  </a:lnTo>
                  <a:lnTo>
                    <a:pt x="257478" y="256542"/>
                  </a:lnTo>
                  <a:lnTo>
                    <a:pt x="0" y="2565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8" name="TextBox 12">
              <a:extLst>
                <a:ext uri="{FF2B5EF4-FFF2-40B4-BE49-F238E27FC236}">
                  <a16:creationId xmlns:a16="http://schemas.microsoft.com/office/drawing/2014/main" id="{5C74583C-B786-5FFD-3290-910DC2A575B8}"/>
                </a:ext>
              </a:extLst>
            </p:cNvPr>
            <p:cNvSpPr txBox="1"/>
            <p:nvPr/>
          </p:nvSpPr>
          <p:spPr>
            <a:xfrm>
              <a:off x="4755112" y="4938682"/>
              <a:ext cx="2850591" cy="487313"/>
            </a:xfrm>
            <a:prstGeom prst="rect">
              <a:avLst/>
            </a:prstGeom>
          </p:spPr>
          <p:txBody>
            <a:bodyPr lIns="0" tIns="0" rIns="0" bIns="0" rtlCol="0" anchor="t">
              <a:spAutoFit/>
            </a:bodyPr>
            <a:lstStyle/>
            <a:p>
              <a:pPr algn="l">
                <a:lnSpc>
                  <a:spcPts val="1887"/>
                </a:lnSpc>
              </a:pPr>
              <a:r>
                <a:rPr lang="en-US" sz="1600" dirty="0" err="1">
                  <a:solidFill>
                    <a:srgbClr val="004AAD"/>
                  </a:solidFill>
                  <a:latin typeface="Gotham Light"/>
                </a:rPr>
                <a:t>nationalcouncilondisabilityaffairs</a:t>
              </a:r>
              <a:endParaRPr lang="en-US" sz="1600" dirty="0">
                <a:solidFill>
                  <a:srgbClr val="004AAD"/>
                </a:solidFill>
                <a:latin typeface="Gotham Light"/>
              </a:endParaRPr>
            </a:p>
          </p:txBody>
        </p:sp>
      </p:grpSp>
      <p:grpSp>
        <p:nvGrpSpPr>
          <p:cNvPr id="14" name="Group 13">
            <a:extLst>
              <a:ext uri="{FF2B5EF4-FFF2-40B4-BE49-F238E27FC236}">
                <a16:creationId xmlns:a16="http://schemas.microsoft.com/office/drawing/2014/main" id="{486414FA-6F56-7DDC-D7C4-8B23731E3313}"/>
              </a:ext>
            </a:extLst>
          </p:cNvPr>
          <p:cNvGrpSpPr/>
          <p:nvPr/>
        </p:nvGrpSpPr>
        <p:grpSpPr>
          <a:xfrm>
            <a:off x="5086841" y="3335241"/>
            <a:ext cx="3536561" cy="291096"/>
            <a:chOff x="4097843" y="5341417"/>
            <a:chExt cx="3536561" cy="291096"/>
          </a:xfrm>
        </p:grpSpPr>
        <p:sp>
          <p:nvSpPr>
            <p:cNvPr id="5" name="Freeform 9">
              <a:extLst>
                <a:ext uri="{FF2B5EF4-FFF2-40B4-BE49-F238E27FC236}">
                  <a16:creationId xmlns:a16="http://schemas.microsoft.com/office/drawing/2014/main" id="{EC344B47-7CD2-7F01-0FF6-109E09F54506}"/>
                </a:ext>
              </a:extLst>
            </p:cNvPr>
            <p:cNvSpPr/>
            <p:nvPr/>
          </p:nvSpPr>
          <p:spPr>
            <a:xfrm>
              <a:off x="4097843" y="5341417"/>
              <a:ext cx="488456" cy="291096"/>
            </a:xfrm>
            <a:custGeom>
              <a:avLst/>
              <a:gdLst/>
              <a:ahLst/>
              <a:cxnLst/>
              <a:rect l="l" t="t" r="r" b="b"/>
              <a:pathLst>
                <a:path w="239024" h="170603">
                  <a:moveTo>
                    <a:pt x="0" y="0"/>
                  </a:moveTo>
                  <a:lnTo>
                    <a:pt x="239024" y="0"/>
                  </a:lnTo>
                  <a:lnTo>
                    <a:pt x="239024" y="170604"/>
                  </a:lnTo>
                  <a:lnTo>
                    <a:pt x="0" y="17060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0" name="TextBox 21">
              <a:extLst>
                <a:ext uri="{FF2B5EF4-FFF2-40B4-BE49-F238E27FC236}">
                  <a16:creationId xmlns:a16="http://schemas.microsoft.com/office/drawing/2014/main" id="{5A5AF0D9-501F-75D8-B41E-367E6D16900A}"/>
                </a:ext>
              </a:extLst>
            </p:cNvPr>
            <p:cNvSpPr txBox="1"/>
            <p:nvPr/>
          </p:nvSpPr>
          <p:spPr>
            <a:xfrm>
              <a:off x="4755111" y="5343109"/>
              <a:ext cx="2879293" cy="243656"/>
            </a:xfrm>
            <a:prstGeom prst="rect">
              <a:avLst/>
            </a:prstGeom>
          </p:spPr>
          <p:txBody>
            <a:bodyPr wrap="square" lIns="0" tIns="0" rIns="0" bIns="0" rtlCol="0" anchor="t">
              <a:spAutoFit/>
            </a:bodyPr>
            <a:lstStyle/>
            <a:p>
              <a:pPr algn="l">
                <a:lnSpc>
                  <a:spcPts val="1887"/>
                </a:lnSpc>
              </a:pPr>
              <a:r>
                <a:rPr lang="en-US" sz="1600" dirty="0">
                  <a:solidFill>
                    <a:srgbClr val="004AAD"/>
                  </a:solidFill>
                  <a:latin typeface="Gotham Light"/>
                </a:rPr>
                <a:t>council@ncda.gov.ph</a:t>
              </a:r>
            </a:p>
          </p:txBody>
        </p:sp>
      </p:grpSp>
      <p:sp>
        <p:nvSpPr>
          <p:cNvPr id="11" name="TextBox 13">
            <a:extLst>
              <a:ext uri="{FF2B5EF4-FFF2-40B4-BE49-F238E27FC236}">
                <a16:creationId xmlns:a16="http://schemas.microsoft.com/office/drawing/2014/main" id="{D7CE3C0D-F853-8F2E-CB63-99C51A1AB372}"/>
              </a:ext>
            </a:extLst>
          </p:cNvPr>
          <p:cNvSpPr txBox="1"/>
          <p:nvPr/>
        </p:nvSpPr>
        <p:spPr>
          <a:xfrm>
            <a:off x="5794547" y="4001092"/>
            <a:ext cx="1994591" cy="243656"/>
          </a:xfrm>
          <a:prstGeom prst="rect">
            <a:avLst/>
          </a:prstGeom>
        </p:spPr>
        <p:txBody>
          <a:bodyPr wrap="square" lIns="0" tIns="0" rIns="0" bIns="0" rtlCol="0" anchor="t">
            <a:spAutoFit/>
          </a:bodyPr>
          <a:lstStyle/>
          <a:p>
            <a:pPr algn="l">
              <a:lnSpc>
                <a:spcPts val="1887"/>
              </a:lnSpc>
            </a:pPr>
            <a:r>
              <a:rPr lang="en-US" sz="1600" dirty="0">
                <a:solidFill>
                  <a:srgbClr val="004AAD"/>
                </a:solidFill>
                <a:latin typeface="Gotham Light"/>
              </a:rPr>
              <a:t>ncda.gov.ph</a:t>
            </a:r>
          </a:p>
        </p:txBody>
      </p:sp>
      <p:sp>
        <p:nvSpPr>
          <p:cNvPr id="12" name="TextBox 20">
            <a:extLst>
              <a:ext uri="{FF2B5EF4-FFF2-40B4-BE49-F238E27FC236}">
                <a16:creationId xmlns:a16="http://schemas.microsoft.com/office/drawing/2014/main" id="{4B5A63FF-8BC2-A36A-7103-77AA12977915}"/>
              </a:ext>
            </a:extLst>
          </p:cNvPr>
          <p:cNvSpPr txBox="1"/>
          <p:nvPr/>
        </p:nvSpPr>
        <p:spPr>
          <a:xfrm>
            <a:off x="5744109" y="4665251"/>
            <a:ext cx="5905594" cy="436017"/>
          </a:xfrm>
          <a:prstGeom prst="rect">
            <a:avLst/>
          </a:prstGeom>
        </p:spPr>
        <p:txBody>
          <a:bodyPr lIns="0" tIns="0" rIns="0" bIns="0" rtlCol="0" anchor="t">
            <a:spAutoFit/>
          </a:bodyPr>
          <a:lstStyle/>
          <a:p>
            <a:pPr algn="l">
              <a:lnSpc>
                <a:spcPts val="1716"/>
              </a:lnSpc>
            </a:pPr>
            <a:r>
              <a:rPr lang="en-US" sz="1600" dirty="0">
                <a:solidFill>
                  <a:srgbClr val="004AAD"/>
                </a:solidFill>
                <a:latin typeface="Gotham Light"/>
              </a:rPr>
              <a:t>NCDA Building, 15 Doña </a:t>
            </a:r>
            <a:r>
              <a:rPr lang="en-US" sz="1600" dirty="0" err="1">
                <a:solidFill>
                  <a:srgbClr val="004AAD"/>
                </a:solidFill>
                <a:latin typeface="Gotham Light"/>
              </a:rPr>
              <a:t>Isidora</a:t>
            </a:r>
            <a:r>
              <a:rPr lang="en-US" sz="1600" dirty="0">
                <a:solidFill>
                  <a:srgbClr val="004AAD"/>
                </a:solidFill>
                <a:latin typeface="Gotham Light"/>
              </a:rPr>
              <a:t>, Quezon City</a:t>
            </a:r>
          </a:p>
          <a:p>
            <a:pPr algn="l">
              <a:lnSpc>
                <a:spcPts val="1716"/>
              </a:lnSpc>
            </a:pPr>
            <a:r>
              <a:rPr lang="en-US" sz="1600" dirty="0">
                <a:solidFill>
                  <a:srgbClr val="004AAD"/>
                </a:solidFill>
                <a:latin typeface="Gotham Light"/>
              </a:rPr>
              <a:t>1127 Metro Manila</a:t>
            </a:r>
          </a:p>
        </p:txBody>
      </p:sp>
    </p:spTree>
    <p:extLst>
      <p:ext uri="{BB962C8B-B14F-4D97-AF65-F5344CB8AC3E}">
        <p14:creationId xmlns:p14="http://schemas.microsoft.com/office/powerpoint/2010/main" val="3127333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9599675-24F9-BAB7-79BE-EED690B45FC3}"/>
              </a:ext>
            </a:extLst>
          </p:cNvPr>
          <p:cNvSpPr txBox="1"/>
          <p:nvPr/>
        </p:nvSpPr>
        <p:spPr>
          <a:xfrm>
            <a:off x="1150975" y="2449286"/>
            <a:ext cx="9386396" cy="2062103"/>
          </a:xfrm>
          <a:prstGeom prst="rect">
            <a:avLst/>
          </a:prstGeom>
          <a:noFill/>
        </p:spPr>
        <p:txBody>
          <a:bodyPr wrap="square">
            <a:spAutoFit/>
          </a:bodyPr>
          <a:lstStyle/>
          <a:p>
            <a:pPr algn="just">
              <a:defRPr/>
            </a:pPr>
            <a:r>
              <a:rPr lang="en-US" altLang="en-US" sz="3200" b="1" dirty="0">
                <a:latin typeface="Decalotype Bold" panose="020B0604020202020204" charset="0"/>
                <a:cs typeface="Arial" panose="020B0604020202020204" pitchFamily="34" charset="0"/>
              </a:rPr>
              <a:t>Lead government agency </a:t>
            </a:r>
            <a:r>
              <a:rPr lang="en-US" altLang="en-US" sz="3200" b="1">
                <a:latin typeface="Decalotype Bold" panose="020B0604020202020204" charset="0"/>
                <a:cs typeface="Arial" panose="020B0604020202020204" pitchFamily="34" charset="0"/>
              </a:rPr>
              <a:t>mandated for Policy </a:t>
            </a:r>
            <a:r>
              <a:rPr lang="en-US" altLang="en-US" sz="3200" b="1" dirty="0">
                <a:latin typeface="Decalotype Bold" panose="020B0604020202020204" charset="0"/>
                <a:cs typeface="Arial" panose="020B0604020202020204" pitchFamily="34" charset="0"/>
              </a:rPr>
              <a:t>development, coordinating</a:t>
            </a:r>
            <a:r>
              <a:rPr lang="en-US" altLang="en-US" sz="3200" dirty="0">
                <a:latin typeface="Decalotype Bold" panose="020B0604020202020204" charset="0"/>
                <a:cs typeface="Arial" panose="020B0604020202020204" pitchFamily="34" charset="0"/>
              </a:rPr>
              <a:t> and </a:t>
            </a:r>
            <a:r>
              <a:rPr lang="en-US" altLang="en-US" sz="3200" b="1" dirty="0">
                <a:latin typeface="Decalotype Bold" panose="020B0604020202020204" charset="0"/>
                <a:cs typeface="Arial" panose="020B0604020202020204" pitchFamily="34" charset="0"/>
              </a:rPr>
              <a:t>monitoring </a:t>
            </a:r>
            <a:r>
              <a:rPr lang="en-US" altLang="en-US" sz="3200" dirty="0">
                <a:latin typeface="Decalotype Bold" panose="020B0604020202020204" charset="0"/>
                <a:cs typeface="Arial" panose="020B0604020202020204" pitchFamily="34" charset="0"/>
              </a:rPr>
              <a:t>body on the implementation of disability laws and equalization of rights of persons with disabilities</a:t>
            </a:r>
            <a:r>
              <a:rPr lang="en-US" altLang="en-US" sz="1800" dirty="0">
                <a:latin typeface="Decalotype Bold" panose="020B0604020202020204" charset="0"/>
                <a:cs typeface="Arial" panose="020B0604020202020204" pitchFamily="34" charset="0"/>
              </a:rPr>
              <a:t>. </a:t>
            </a:r>
            <a:endParaRPr lang="en-PH" altLang="en-US" sz="1800" dirty="0">
              <a:latin typeface="Decalotype Bold" panose="020B0604020202020204" charset="0"/>
              <a:cs typeface="Arial" panose="020B0604020202020204" pitchFamily="34" charset="0"/>
            </a:endParaRPr>
          </a:p>
        </p:txBody>
      </p:sp>
    </p:spTree>
    <p:extLst>
      <p:ext uri="{BB962C8B-B14F-4D97-AF65-F5344CB8AC3E}">
        <p14:creationId xmlns:p14="http://schemas.microsoft.com/office/powerpoint/2010/main" val="694599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1437812" y="4249950"/>
            <a:ext cx="1828646" cy="4469195"/>
          </a:xfrm>
          <a:custGeom>
            <a:avLst/>
            <a:gdLst/>
            <a:ahLst/>
            <a:cxnLst/>
            <a:rect l="l" t="t" r="r" b="b"/>
            <a:pathLst>
              <a:path w="1412121" h="3451212">
                <a:moveTo>
                  <a:pt x="0" y="0"/>
                </a:moveTo>
                <a:lnTo>
                  <a:pt x="1412121" y="0"/>
                </a:lnTo>
                <a:lnTo>
                  <a:pt x="1412121" y="3451212"/>
                </a:lnTo>
                <a:lnTo>
                  <a:pt x="0" y="34512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2331"/>
          </a:p>
        </p:txBody>
      </p:sp>
      <p:sp>
        <p:nvSpPr>
          <p:cNvPr id="3" name="Freeform 3"/>
          <p:cNvSpPr/>
          <p:nvPr/>
        </p:nvSpPr>
        <p:spPr>
          <a:xfrm rot="-10800000">
            <a:off x="7605270" y="2450172"/>
            <a:ext cx="4145717" cy="4942734"/>
          </a:xfrm>
          <a:custGeom>
            <a:avLst/>
            <a:gdLst/>
            <a:ahLst/>
            <a:cxnLst/>
            <a:rect l="l" t="t" r="r" b="b"/>
            <a:pathLst>
              <a:path w="3201415" h="3816889">
                <a:moveTo>
                  <a:pt x="0" y="0"/>
                </a:moveTo>
                <a:lnTo>
                  <a:pt x="3201415" y="0"/>
                </a:lnTo>
                <a:lnTo>
                  <a:pt x="3201415" y="3816889"/>
                </a:lnTo>
                <a:lnTo>
                  <a:pt x="0" y="38168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2331"/>
          </a:p>
        </p:txBody>
      </p:sp>
      <p:grpSp>
        <p:nvGrpSpPr>
          <p:cNvPr id="4" name="Group 4"/>
          <p:cNvGrpSpPr/>
          <p:nvPr/>
        </p:nvGrpSpPr>
        <p:grpSpPr>
          <a:xfrm>
            <a:off x="7605269" y="2171701"/>
            <a:ext cx="823654" cy="82365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8290" r="-8290"/>
              </a:stretch>
            </a:blipFill>
          </p:spPr>
          <p:txBody>
            <a:bodyPr/>
            <a:lstStyle/>
            <a:p>
              <a:endParaRPr lang="en-US" sz="2331"/>
            </a:p>
          </p:txBody>
        </p:sp>
      </p:grpSp>
      <p:grpSp>
        <p:nvGrpSpPr>
          <p:cNvPr id="6" name="Group 6"/>
          <p:cNvGrpSpPr/>
          <p:nvPr/>
        </p:nvGrpSpPr>
        <p:grpSpPr>
          <a:xfrm>
            <a:off x="8649328" y="2211191"/>
            <a:ext cx="744678" cy="744678"/>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a:stretch>
            </a:blipFill>
          </p:spPr>
          <p:txBody>
            <a:bodyPr/>
            <a:lstStyle/>
            <a:p>
              <a:endParaRPr lang="en-US" sz="2331"/>
            </a:p>
          </p:txBody>
        </p:sp>
      </p:grpSp>
      <p:grpSp>
        <p:nvGrpSpPr>
          <p:cNvPr id="8" name="Group 8"/>
          <p:cNvGrpSpPr/>
          <p:nvPr/>
        </p:nvGrpSpPr>
        <p:grpSpPr>
          <a:xfrm>
            <a:off x="9759393" y="2211191"/>
            <a:ext cx="744678" cy="74467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a:stretch>
            </a:blipFill>
          </p:spPr>
          <p:txBody>
            <a:bodyPr/>
            <a:lstStyle/>
            <a:p>
              <a:endParaRPr lang="en-US" sz="2331"/>
            </a:p>
          </p:txBody>
        </p:sp>
      </p:grpSp>
      <p:grpSp>
        <p:nvGrpSpPr>
          <p:cNvPr id="10" name="Group 10"/>
          <p:cNvGrpSpPr/>
          <p:nvPr/>
        </p:nvGrpSpPr>
        <p:grpSpPr>
          <a:xfrm>
            <a:off x="6414072" y="3388688"/>
            <a:ext cx="807014" cy="80701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a:stretch>
            </a:blipFill>
          </p:spPr>
          <p:txBody>
            <a:bodyPr/>
            <a:lstStyle/>
            <a:p>
              <a:endParaRPr lang="en-US" sz="2331"/>
            </a:p>
          </p:txBody>
        </p:sp>
      </p:grpSp>
      <p:grpSp>
        <p:nvGrpSpPr>
          <p:cNvPr id="12" name="Group 12"/>
          <p:cNvGrpSpPr/>
          <p:nvPr/>
        </p:nvGrpSpPr>
        <p:grpSpPr>
          <a:xfrm>
            <a:off x="7296202" y="3200472"/>
            <a:ext cx="1241996" cy="1241996"/>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4999" r="-25000"/>
              </a:stretch>
            </a:blipFill>
          </p:spPr>
          <p:txBody>
            <a:bodyPr/>
            <a:lstStyle/>
            <a:p>
              <a:endParaRPr lang="en-US" sz="2331"/>
            </a:p>
          </p:txBody>
        </p:sp>
      </p:grpSp>
      <p:sp>
        <p:nvSpPr>
          <p:cNvPr id="14" name="Freeform 14"/>
          <p:cNvSpPr/>
          <p:nvPr/>
        </p:nvSpPr>
        <p:spPr>
          <a:xfrm>
            <a:off x="10208466" y="4427727"/>
            <a:ext cx="371182" cy="987624"/>
          </a:xfrm>
          <a:custGeom>
            <a:avLst/>
            <a:gdLst/>
            <a:ahLst/>
            <a:cxnLst/>
            <a:rect l="l" t="t" r="r" b="b"/>
            <a:pathLst>
              <a:path w="286635" h="762665">
                <a:moveTo>
                  <a:pt x="0" y="0"/>
                </a:moveTo>
                <a:lnTo>
                  <a:pt x="286635" y="0"/>
                </a:lnTo>
                <a:lnTo>
                  <a:pt x="286635" y="762665"/>
                </a:lnTo>
                <a:lnTo>
                  <a:pt x="0" y="762665"/>
                </a:lnTo>
                <a:lnTo>
                  <a:pt x="0" y="0"/>
                </a:lnTo>
                <a:close/>
              </a:path>
            </a:pathLst>
          </a:custGeom>
          <a:blipFill>
            <a:blip r:embed="rId12"/>
            <a:stretch>
              <a:fillRect/>
            </a:stretch>
          </a:blipFill>
        </p:spPr>
        <p:txBody>
          <a:bodyPr/>
          <a:lstStyle/>
          <a:p>
            <a:endParaRPr lang="en-US" sz="2331"/>
          </a:p>
        </p:txBody>
      </p:sp>
      <p:sp>
        <p:nvSpPr>
          <p:cNvPr id="15" name="Freeform 15"/>
          <p:cNvSpPr/>
          <p:nvPr/>
        </p:nvSpPr>
        <p:spPr>
          <a:xfrm>
            <a:off x="6404429" y="4652121"/>
            <a:ext cx="816656" cy="763230"/>
          </a:xfrm>
          <a:custGeom>
            <a:avLst/>
            <a:gdLst/>
            <a:ahLst/>
            <a:cxnLst/>
            <a:rect l="l" t="t" r="r" b="b"/>
            <a:pathLst>
              <a:path w="630640" h="589383">
                <a:moveTo>
                  <a:pt x="0" y="0"/>
                </a:moveTo>
                <a:lnTo>
                  <a:pt x="630640" y="0"/>
                </a:lnTo>
                <a:lnTo>
                  <a:pt x="630640" y="589383"/>
                </a:lnTo>
                <a:lnTo>
                  <a:pt x="0" y="589383"/>
                </a:lnTo>
                <a:lnTo>
                  <a:pt x="0" y="0"/>
                </a:lnTo>
                <a:close/>
              </a:path>
            </a:pathLst>
          </a:custGeom>
          <a:blipFill>
            <a:blip r:embed="rId13"/>
            <a:stretch>
              <a:fillRect/>
            </a:stretch>
          </a:blipFill>
        </p:spPr>
        <p:txBody>
          <a:bodyPr/>
          <a:lstStyle/>
          <a:p>
            <a:endParaRPr lang="en-US" sz="2331"/>
          </a:p>
        </p:txBody>
      </p:sp>
      <p:sp>
        <p:nvSpPr>
          <p:cNvPr id="16" name="Freeform 16"/>
          <p:cNvSpPr/>
          <p:nvPr/>
        </p:nvSpPr>
        <p:spPr>
          <a:xfrm>
            <a:off x="8359297" y="4710424"/>
            <a:ext cx="1392449" cy="704927"/>
          </a:xfrm>
          <a:custGeom>
            <a:avLst/>
            <a:gdLst/>
            <a:ahLst/>
            <a:cxnLst/>
            <a:rect l="l" t="t" r="r" b="b"/>
            <a:pathLst>
              <a:path w="1075280" h="544360">
                <a:moveTo>
                  <a:pt x="0" y="0"/>
                </a:moveTo>
                <a:lnTo>
                  <a:pt x="1075280" y="0"/>
                </a:lnTo>
                <a:lnTo>
                  <a:pt x="1075280" y="544360"/>
                </a:lnTo>
                <a:lnTo>
                  <a:pt x="0" y="544360"/>
                </a:lnTo>
                <a:lnTo>
                  <a:pt x="0" y="0"/>
                </a:lnTo>
                <a:close/>
              </a:path>
            </a:pathLst>
          </a:custGeom>
          <a:blipFill>
            <a:blip r:embed="rId14"/>
            <a:stretch>
              <a:fillRect/>
            </a:stretch>
          </a:blipFill>
        </p:spPr>
        <p:txBody>
          <a:bodyPr/>
          <a:lstStyle/>
          <a:p>
            <a:endParaRPr lang="en-US" sz="2331"/>
          </a:p>
        </p:txBody>
      </p:sp>
      <p:sp>
        <p:nvSpPr>
          <p:cNvPr id="17" name="Freeform 17"/>
          <p:cNvSpPr/>
          <p:nvPr/>
        </p:nvSpPr>
        <p:spPr>
          <a:xfrm>
            <a:off x="9650354" y="3449113"/>
            <a:ext cx="1172712" cy="485372"/>
          </a:xfrm>
          <a:custGeom>
            <a:avLst/>
            <a:gdLst/>
            <a:ahLst/>
            <a:cxnLst/>
            <a:rect l="l" t="t" r="r" b="b"/>
            <a:pathLst>
              <a:path w="905594" h="374815">
                <a:moveTo>
                  <a:pt x="0" y="0"/>
                </a:moveTo>
                <a:lnTo>
                  <a:pt x="905593" y="0"/>
                </a:lnTo>
                <a:lnTo>
                  <a:pt x="905593" y="374815"/>
                </a:lnTo>
                <a:lnTo>
                  <a:pt x="0" y="374815"/>
                </a:lnTo>
                <a:lnTo>
                  <a:pt x="0" y="0"/>
                </a:lnTo>
                <a:close/>
              </a:path>
            </a:pathLst>
          </a:custGeom>
          <a:blipFill>
            <a:blip r:embed="rId15"/>
            <a:stretch>
              <a:fillRect/>
            </a:stretch>
          </a:blipFill>
        </p:spPr>
        <p:txBody>
          <a:bodyPr/>
          <a:lstStyle/>
          <a:p>
            <a:endParaRPr lang="en-US" sz="2331"/>
          </a:p>
        </p:txBody>
      </p:sp>
      <p:sp>
        <p:nvSpPr>
          <p:cNvPr id="18" name="Freeform 18"/>
          <p:cNvSpPr/>
          <p:nvPr/>
        </p:nvSpPr>
        <p:spPr>
          <a:xfrm>
            <a:off x="7065966" y="4587221"/>
            <a:ext cx="1472230" cy="828129"/>
          </a:xfrm>
          <a:custGeom>
            <a:avLst/>
            <a:gdLst/>
            <a:ahLst/>
            <a:cxnLst/>
            <a:rect l="l" t="t" r="r" b="b"/>
            <a:pathLst>
              <a:path w="1136889" h="639500">
                <a:moveTo>
                  <a:pt x="0" y="0"/>
                </a:moveTo>
                <a:lnTo>
                  <a:pt x="1136889" y="0"/>
                </a:lnTo>
                <a:lnTo>
                  <a:pt x="1136889" y="639500"/>
                </a:lnTo>
                <a:lnTo>
                  <a:pt x="0" y="639500"/>
                </a:lnTo>
                <a:lnTo>
                  <a:pt x="0" y="0"/>
                </a:lnTo>
                <a:close/>
              </a:path>
            </a:pathLst>
          </a:custGeom>
          <a:blipFill>
            <a:blip r:embed="rId16"/>
            <a:stretch>
              <a:fillRect/>
            </a:stretch>
          </a:blipFill>
        </p:spPr>
        <p:txBody>
          <a:bodyPr/>
          <a:lstStyle/>
          <a:p>
            <a:endParaRPr lang="en-US" sz="2331"/>
          </a:p>
        </p:txBody>
      </p:sp>
      <p:sp>
        <p:nvSpPr>
          <p:cNvPr id="19" name="Freeform 19"/>
          <p:cNvSpPr/>
          <p:nvPr/>
        </p:nvSpPr>
        <p:spPr>
          <a:xfrm>
            <a:off x="8517793" y="3360631"/>
            <a:ext cx="982693" cy="846754"/>
          </a:xfrm>
          <a:custGeom>
            <a:avLst/>
            <a:gdLst/>
            <a:ahLst/>
            <a:cxnLst/>
            <a:rect l="l" t="t" r="r" b="b"/>
            <a:pathLst>
              <a:path w="758857" h="653882">
                <a:moveTo>
                  <a:pt x="0" y="0"/>
                </a:moveTo>
                <a:lnTo>
                  <a:pt x="758857" y="0"/>
                </a:lnTo>
                <a:lnTo>
                  <a:pt x="758857" y="653882"/>
                </a:lnTo>
                <a:lnTo>
                  <a:pt x="0" y="653882"/>
                </a:lnTo>
                <a:lnTo>
                  <a:pt x="0" y="0"/>
                </a:lnTo>
                <a:close/>
              </a:path>
            </a:pathLst>
          </a:custGeom>
          <a:blipFill>
            <a:blip r:embed="rId17"/>
            <a:stretch>
              <a:fillRect/>
            </a:stretch>
          </a:blipFill>
        </p:spPr>
        <p:txBody>
          <a:bodyPr/>
          <a:lstStyle/>
          <a:p>
            <a:endParaRPr lang="en-US" sz="2331"/>
          </a:p>
        </p:txBody>
      </p:sp>
      <p:sp>
        <p:nvSpPr>
          <p:cNvPr id="20" name="TextBox 20"/>
          <p:cNvSpPr txBox="1"/>
          <p:nvPr/>
        </p:nvSpPr>
        <p:spPr>
          <a:xfrm>
            <a:off x="1417513" y="357979"/>
            <a:ext cx="5315668" cy="410369"/>
          </a:xfrm>
          <a:prstGeom prst="rect">
            <a:avLst/>
          </a:prstGeom>
        </p:spPr>
        <p:txBody>
          <a:bodyPr lIns="0" tIns="0" rIns="0" bIns="0" rtlCol="0" anchor="t">
            <a:spAutoFit/>
          </a:bodyPr>
          <a:lstStyle/>
          <a:p>
            <a:pPr>
              <a:lnSpc>
                <a:spcPts val="3215"/>
              </a:lnSpc>
              <a:spcBef>
                <a:spcPct val="0"/>
              </a:spcBef>
            </a:pPr>
            <a:r>
              <a:rPr lang="en-US" sz="2725" dirty="0">
                <a:solidFill>
                  <a:srgbClr val="E83812"/>
                </a:solidFill>
                <a:latin typeface="Montserrat Bold"/>
                <a:ea typeface="Montserrat Bold"/>
                <a:cs typeface="Montserrat Bold"/>
                <a:sym typeface="Montserrat Bold"/>
              </a:rPr>
              <a:t>NCDA GOVERNING BOARD</a:t>
            </a:r>
          </a:p>
        </p:txBody>
      </p:sp>
      <p:sp>
        <p:nvSpPr>
          <p:cNvPr id="21" name="TextBox 21"/>
          <p:cNvSpPr txBox="1"/>
          <p:nvPr/>
        </p:nvSpPr>
        <p:spPr>
          <a:xfrm>
            <a:off x="1458216" y="926050"/>
            <a:ext cx="4651140" cy="5907836"/>
          </a:xfrm>
          <a:prstGeom prst="rect">
            <a:avLst/>
          </a:prstGeom>
        </p:spPr>
        <p:txBody>
          <a:bodyPr wrap="square" lIns="0" tIns="0" rIns="0" bIns="0" rtlCol="0" anchor="t">
            <a:spAutoFit/>
          </a:bodyPr>
          <a:lstStyle/>
          <a:p>
            <a:pPr algn="just">
              <a:lnSpc>
                <a:spcPts val="2218"/>
              </a:lnSpc>
            </a:pPr>
            <a:r>
              <a:rPr lang="en-US" sz="1813" dirty="0">
                <a:solidFill>
                  <a:srgbClr val="1D476E"/>
                </a:solidFill>
                <a:latin typeface="Lucida Sans Unicode" panose="020B0602030504020204" pitchFamily="34" charset="0"/>
                <a:ea typeface="Montserrat Bold"/>
                <a:cs typeface="Lucida Sans Unicode" panose="020B0602030504020204" pitchFamily="34" charset="0"/>
                <a:sym typeface="Montserrat Bold"/>
              </a:rPr>
              <a:t>The NCDA Governing Board comprises representatives from various sectors, ensuring a diverse and inclusive approach to its governance. The board consists of 13 national government agencies, two (2) representatives from non-government organizations with a national network connected to persons with disabilities, two (2) individuals with disabilities representing legitimate organizations of persons with disabilities, and two (2) representatives from civic groups and cause-oriented organizations dedicated to the welfare of persons with disabilities.</a:t>
            </a:r>
          </a:p>
          <a:p>
            <a:pPr algn="just">
              <a:lnSpc>
                <a:spcPts val="2218"/>
              </a:lnSpc>
            </a:pPr>
            <a:endParaRPr lang="en-US" sz="1813" dirty="0">
              <a:solidFill>
                <a:srgbClr val="1D476E"/>
              </a:solidFill>
              <a:latin typeface="Lucida Sans Unicode" panose="020B0602030504020204" pitchFamily="34" charset="0"/>
              <a:ea typeface="Montserrat Bold"/>
              <a:cs typeface="Lucida Sans Unicode" panose="020B0602030504020204" pitchFamily="34" charset="0"/>
              <a:sym typeface="Montserrat Bold"/>
            </a:endParaRPr>
          </a:p>
          <a:p>
            <a:pPr algn="just">
              <a:lnSpc>
                <a:spcPts val="2218"/>
              </a:lnSpc>
            </a:pPr>
            <a:r>
              <a:rPr lang="en-US" sz="1813" dirty="0">
                <a:solidFill>
                  <a:srgbClr val="1D476E"/>
                </a:solidFill>
                <a:latin typeface="Lucida Sans Unicode" panose="020B0602030504020204" pitchFamily="34" charset="0"/>
                <a:ea typeface="Montserrat Bold"/>
                <a:cs typeface="Lucida Sans Unicode" panose="020B0602030504020204" pitchFamily="34" charset="0"/>
                <a:sym typeface="Montserrat Bold"/>
              </a:rPr>
              <a:t>Chaired by the Department of Social Welfare and Development (DSWD), the governing board includes the following members:</a:t>
            </a:r>
          </a:p>
          <a:p>
            <a:pPr algn="just">
              <a:lnSpc>
                <a:spcPts val="2218"/>
              </a:lnSpc>
              <a:spcBef>
                <a:spcPct val="0"/>
              </a:spcBef>
            </a:pPr>
            <a:endParaRPr lang="en-US" sz="1585" dirty="0">
              <a:solidFill>
                <a:srgbClr val="1D476E"/>
              </a:solidFill>
              <a:latin typeface="Montserrat Bold"/>
              <a:ea typeface="Montserrat Bold"/>
              <a:cs typeface="Montserrat Bold"/>
              <a:sym typeface="Montserrat Bold"/>
            </a:endParaRPr>
          </a:p>
        </p:txBody>
      </p:sp>
      <p:sp>
        <p:nvSpPr>
          <p:cNvPr id="22" name="Freeform 22"/>
          <p:cNvSpPr/>
          <p:nvPr/>
        </p:nvSpPr>
        <p:spPr>
          <a:xfrm>
            <a:off x="6531514" y="2169086"/>
            <a:ext cx="886632" cy="886632"/>
          </a:xfrm>
          <a:custGeom>
            <a:avLst/>
            <a:gdLst/>
            <a:ahLst/>
            <a:cxnLst/>
            <a:rect l="l" t="t" r="r" b="b"/>
            <a:pathLst>
              <a:path w="684677" h="684677">
                <a:moveTo>
                  <a:pt x="0" y="0"/>
                </a:moveTo>
                <a:lnTo>
                  <a:pt x="684678" y="0"/>
                </a:lnTo>
                <a:lnTo>
                  <a:pt x="684678" y="684678"/>
                </a:lnTo>
                <a:lnTo>
                  <a:pt x="0" y="684678"/>
                </a:lnTo>
                <a:lnTo>
                  <a:pt x="0" y="0"/>
                </a:lnTo>
                <a:close/>
              </a:path>
            </a:pathLst>
          </a:custGeom>
          <a:blipFill>
            <a:blip r:embed="rId18"/>
            <a:stretch>
              <a:fillRect/>
            </a:stretch>
          </a:blipFill>
        </p:spPr>
        <p:txBody>
          <a:bodyPr/>
          <a:lstStyle/>
          <a:p>
            <a:endParaRPr lang="en-US" sz="2331"/>
          </a:p>
        </p:txBody>
      </p:sp>
      <p:sp>
        <p:nvSpPr>
          <p:cNvPr id="23" name="TextBox 23"/>
          <p:cNvSpPr txBox="1"/>
          <p:nvPr/>
        </p:nvSpPr>
        <p:spPr>
          <a:xfrm>
            <a:off x="6792860" y="3043384"/>
            <a:ext cx="363943" cy="155940"/>
          </a:xfrm>
          <a:prstGeom prst="rect">
            <a:avLst/>
          </a:prstGeom>
        </p:spPr>
        <p:txBody>
          <a:bodyPr lIns="0" tIns="0" rIns="0" bIns="0" rtlCol="0" anchor="t">
            <a:spAutoFit/>
          </a:bodyPr>
          <a:lstStyle/>
          <a:p>
            <a:pPr algn="ctr">
              <a:lnSpc>
                <a:spcPts val="1278"/>
              </a:lnSpc>
            </a:pPr>
            <a:r>
              <a:rPr lang="en-US" sz="913">
                <a:solidFill>
                  <a:srgbClr val="172D45"/>
                </a:solidFill>
                <a:latin typeface="Canva Sans Bold"/>
                <a:ea typeface="Canva Sans Bold"/>
                <a:cs typeface="Canva Sans Bold"/>
                <a:sym typeface="Canva Sans Bold"/>
              </a:rPr>
              <a:t>DPWH</a:t>
            </a:r>
          </a:p>
        </p:txBody>
      </p:sp>
      <p:sp>
        <p:nvSpPr>
          <p:cNvPr id="24" name="TextBox 24"/>
          <p:cNvSpPr txBox="1"/>
          <p:nvPr/>
        </p:nvSpPr>
        <p:spPr>
          <a:xfrm>
            <a:off x="8490833" y="3411083"/>
            <a:ext cx="431548" cy="155940"/>
          </a:xfrm>
          <a:prstGeom prst="rect">
            <a:avLst/>
          </a:prstGeom>
        </p:spPr>
        <p:txBody>
          <a:bodyPr wrap="square" lIns="0" tIns="0" rIns="0" bIns="0" rtlCol="0" anchor="t">
            <a:spAutoFit/>
          </a:bodyPr>
          <a:lstStyle/>
          <a:p>
            <a:pPr algn="ctr">
              <a:lnSpc>
                <a:spcPts val="1278"/>
              </a:lnSpc>
            </a:pPr>
            <a:r>
              <a:rPr lang="en-US" sz="913" dirty="0">
                <a:solidFill>
                  <a:srgbClr val="172D45"/>
                </a:solidFill>
                <a:latin typeface="Canva Sans Bold"/>
                <a:ea typeface="Canva Sans Bold"/>
                <a:cs typeface="Canva Sans Bold"/>
                <a:sym typeface="Canva Sans Bold"/>
              </a:rPr>
              <a:t>DOLE</a:t>
            </a:r>
          </a:p>
        </p:txBody>
      </p:sp>
      <p:sp>
        <p:nvSpPr>
          <p:cNvPr id="25" name="Freeform 25"/>
          <p:cNvSpPr/>
          <p:nvPr/>
        </p:nvSpPr>
        <p:spPr>
          <a:xfrm>
            <a:off x="7357006" y="618119"/>
            <a:ext cx="2242595" cy="1261461"/>
          </a:xfrm>
          <a:custGeom>
            <a:avLst/>
            <a:gdLst/>
            <a:ahLst/>
            <a:cxnLst/>
            <a:rect l="l" t="t" r="r" b="b"/>
            <a:pathLst>
              <a:path w="1731782" h="974128">
                <a:moveTo>
                  <a:pt x="0" y="0"/>
                </a:moveTo>
                <a:lnTo>
                  <a:pt x="1731782" y="0"/>
                </a:lnTo>
                <a:lnTo>
                  <a:pt x="1731782" y="974127"/>
                </a:lnTo>
                <a:lnTo>
                  <a:pt x="0" y="974127"/>
                </a:lnTo>
                <a:lnTo>
                  <a:pt x="0" y="0"/>
                </a:lnTo>
                <a:close/>
              </a:path>
            </a:pathLst>
          </a:custGeom>
          <a:blipFill>
            <a:blip r:embed="rId19"/>
            <a:stretch>
              <a:fillRect/>
            </a:stretch>
          </a:blipFill>
        </p:spPr>
        <p:txBody>
          <a:bodyPr/>
          <a:lstStyle/>
          <a:p>
            <a:endParaRPr lang="en-US" sz="233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0800000">
            <a:off x="7605270" y="2450172"/>
            <a:ext cx="4145717" cy="4942734"/>
          </a:xfrm>
          <a:custGeom>
            <a:avLst/>
            <a:gdLst/>
            <a:ahLst/>
            <a:cxnLst/>
            <a:rect l="l" t="t" r="r" b="b"/>
            <a:pathLst>
              <a:path w="3201415" h="3816889">
                <a:moveTo>
                  <a:pt x="0" y="0"/>
                </a:moveTo>
                <a:lnTo>
                  <a:pt x="3201415" y="0"/>
                </a:lnTo>
                <a:lnTo>
                  <a:pt x="3201415" y="3816889"/>
                </a:lnTo>
                <a:lnTo>
                  <a:pt x="0" y="38168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2331"/>
          </a:p>
        </p:txBody>
      </p:sp>
      <p:sp>
        <p:nvSpPr>
          <p:cNvPr id="4" name="TextBox 4"/>
          <p:cNvSpPr txBox="1"/>
          <p:nvPr/>
        </p:nvSpPr>
        <p:spPr>
          <a:xfrm>
            <a:off x="1750298" y="285201"/>
            <a:ext cx="5315668" cy="410369"/>
          </a:xfrm>
          <a:prstGeom prst="rect">
            <a:avLst/>
          </a:prstGeom>
        </p:spPr>
        <p:txBody>
          <a:bodyPr lIns="0" tIns="0" rIns="0" bIns="0" rtlCol="0" anchor="t">
            <a:spAutoFit/>
          </a:bodyPr>
          <a:lstStyle/>
          <a:p>
            <a:pPr>
              <a:lnSpc>
                <a:spcPts val="3215"/>
              </a:lnSpc>
              <a:spcBef>
                <a:spcPct val="0"/>
              </a:spcBef>
            </a:pPr>
            <a:r>
              <a:rPr lang="en-US" sz="2725">
                <a:solidFill>
                  <a:srgbClr val="E83812"/>
                </a:solidFill>
                <a:latin typeface="Montserrat Bold"/>
                <a:ea typeface="Montserrat Bold"/>
                <a:cs typeface="Montserrat Bold"/>
                <a:sym typeface="Montserrat Bold"/>
              </a:rPr>
              <a:t>NCDA SUB-COMMITTEES</a:t>
            </a:r>
          </a:p>
        </p:txBody>
      </p:sp>
      <p:grpSp>
        <p:nvGrpSpPr>
          <p:cNvPr id="12" name="Group 12"/>
          <p:cNvGrpSpPr/>
          <p:nvPr/>
        </p:nvGrpSpPr>
        <p:grpSpPr>
          <a:xfrm>
            <a:off x="6297622" y="902484"/>
            <a:ext cx="312222" cy="315355"/>
            <a:chOff x="0" y="0"/>
            <a:chExt cx="196579" cy="198551"/>
          </a:xfrm>
        </p:grpSpPr>
        <p:sp>
          <p:nvSpPr>
            <p:cNvPr id="13" name="Freeform 13"/>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14" name="TextBox 14"/>
            <p:cNvSpPr txBox="1"/>
            <p:nvPr/>
          </p:nvSpPr>
          <p:spPr>
            <a:xfrm>
              <a:off x="0" y="-19050"/>
              <a:ext cx="196579" cy="217601"/>
            </a:xfrm>
            <a:prstGeom prst="rect">
              <a:avLst/>
            </a:prstGeom>
          </p:spPr>
          <p:txBody>
            <a:bodyPr lIns="28915" tIns="28915" rIns="28915" bIns="28915" rtlCol="0" anchor="ctr"/>
            <a:lstStyle/>
            <a:p>
              <a:pPr algn="ctr">
                <a:lnSpc>
                  <a:spcPts val="1764"/>
                </a:lnSpc>
                <a:spcBef>
                  <a:spcPct val="0"/>
                </a:spcBef>
              </a:pPr>
              <a:endParaRPr sz="2331"/>
            </a:p>
          </p:txBody>
        </p:sp>
      </p:grpSp>
      <p:sp>
        <p:nvSpPr>
          <p:cNvPr id="15" name="TextBox 15"/>
          <p:cNvSpPr txBox="1"/>
          <p:nvPr/>
        </p:nvSpPr>
        <p:spPr>
          <a:xfrm>
            <a:off x="6404825" y="952191"/>
            <a:ext cx="118614" cy="169277"/>
          </a:xfrm>
          <a:prstGeom prst="rect">
            <a:avLst/>
          </a:prstGeom>
        </p:spPr>
        <p:txBody>
          <a:bodyPr lIns="0" tIns="0" rIns="0" bIns="0" rtlCol="0" anchor="t">
            <a:spAutoFit/>
          </a:bodyPr>
          <a:lstStyle/>
          <a:p>
            <a:pPr algn="ctr">
              <a:lnSpc>
                <a:spcPts val="1434"/>
              </a:lnSpc>
            </a:pPr>
            <a:r>
              <a:rPr lang="en-US" sz="1023">
                <a:solidFill>
                  <a:srgbClr val="E3E4E5"/>
                </a:solidFill>
                <a:latin typeface="Inter Bold"/>
                <a:ea typeface="Inter Bold"/>
                <a:cs typeface="Inter Bold"/>
                <a:sym typeface="Inter Bold"/>
              </a:rPr>
              <a:t>1</a:t>
            </a:r>
          </a:p>
        </p:txBody>
      </p:sp>
      <p:grpSp>
        <p:nvGrpSpPr>
          <p:cNvPr id="16" name="Group 16"/>
          <p:cNvGrpSpPr/>
          <p:nvPr/>
        </p:nvGrpSpPr>
        <p:grpSpPr>
          <a:xfrm>
            <a:off x="6312024" y="1376453"/>
            <a:ext cx="312222" cy="315355"/>
            <a:chOff x="0" y="0"/>
            <a:chExt cx="196579" cy="198551"/>
          </a:xfrm>
        </p:grpSpPr>
        <p:sp>
          <p:nvSpPr>
            <p:cNvPr id="17" name="Freeform 17"/>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18" name="TextBox 18"/>
            <p:cNvSpPr txBox="1"/>
            <p:nvPr/>
          </p:nvSpPr>
          <p:spPr>
            <a:xfrm>
              <a:off x="0" y="-19050"/>
              <a:ext cx="196579" cy="217601"/>
            </a:xfrm>
            <a:prstGeom prst="rect">
              <a:avLst/>
            </a:prstGeom>
          </p:spPr>
          <p:txBody>
            <a:bodyPr lIns="28915" tIns="28915" rIns="28915" bIns="28915" rtlCol="0" anchor="ctr"/>
            <a:lstStyle/>
            <a:p>
              <a:pPr algn="ctr">
                <a:lnSpc>
                  <a:spcPts val="1764"/>
                </a:lnSpc>
                <a:spcBef>
                  <a:spcPct val="0"/>
                </a:spcBef>
              </a:pPr>
              <a:endParaRPr sz="2331"/>
            </a:p>
          </p:txBody>
        </p:sp>
      </p:grpSp>
      <p:sp>
        <p:nvSpPr>
          <p:cNvPr id="19" name="TextBox 19"/>
          <p:cNvSpPr txBox="1"/>
          <p:nvPr/>
        </p:nvSpPr>
        <p:spPr>
          <a:xfrm>
            <a:off x="6408828" y="1420676"/>
            <a:ext cx="118614" cy="169277"/>
          </a:xfrm>
          <a:prstGeom prst="rect">
            <a:avLst/>
          </a:prstGeom>
        </p:spPr>
        <p:txBody>
          <a:bodyPr lIns="0" tIns="0" rIns="0" bIns="0" rtlCol="0" anchor="t">
            <a:spAutoFit/>
          </a:bodyPr>
          <a:lstStyle/>
          <a:p>
            <a:pPr algn="ctr">
              <a:lnSpc>
                <a:spcPts val="1434"/>
              </a:lnSpc>
            </a:pPr>
            <a:r>
              <a:rPr lang="en-US" sz="1023">
                <a:solidFill>
                  <a:srgbClr val="FFFFFF"/>
                </a:solidFill>
                <a:latin typeface="Inter Bold"/>
                <a:ea typeface="Inter Bold"/>
                <a:cs typeface="Inter Bold"/>
                <a:sym typeface="Inter Bold"/>
              </a:rPr>
              <a:t>2</a:t>
            </a:r>
          </a:p>
        </p:txBody>
      </p:sp>
      <p:grpSp>
        <p:nvGrpSpPr>
          <p:cNvPr id="20" name="Group 20"/>
          <p:cNvGrpSpPr/>
          <p:nvPr/>
        </p:nvGrpSpPr>
        <p:grpSpPr>
          <a:xfrm>
            <a:off x="6323063" y="1850423"/>
            <a:ext cx="302024" cy="305055"/>
            <a:chOff x="0" y="0"/>
            <a:chExt cx="196579" cy="198551"/>
          </a:xfrm>
        </p:grpSpPr>
        <p:sp>
          <p:nvSpPr>
            <p:cNvPr id="21" name="Freeform 21"/>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22" name="TextBox 22"/>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23" name="TextBox 23"/>
          <p:cNvSpPr txBox="1"/>
          <p:nvPr/>
        </p:nvSpPr>
        <p:spPr>
          <a:xfrm>
            <a:off x="6416706" y="1904328"/>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3</a:t>
            </a:r>
          </a:p>
        </p:txBody>
      </p:sp>
      <p:sp>
        <p:nvSpPr>
          <p:cNvPr id="24" name="TextBox 24"/>
          <p:cNvSpPr txBox="1"/>
          <p:nvPr/>
        </p:nvSpPr>
        <p:spPr>
          <a:xfrm>
            <a:off x="6740876" y="873022"/>
            <a:ext cx="3341409" cy="418833"/>
          </a:xfrm>
          <a:prstGeom prst="rect">
            <a:avLst/>
          </a:prstGeom>
        </p:spPr>
        <p:txBody>
          <a:bodyPr wrap="square" lIns="0" tIns="0" rIns="0" bIns="0" rtlCol="0" anchor="t">
            <a:spAutoFit/>
          </a:bodyPr>
          <a:lstStyle/>
          <a:p>
            <a:pPr>
              <a:lnSpc>
                <a:spcPts val="1607"/>
              </a:lnSpc>
            </a:pPr>
            <a:r>
              <a:rPr lang="en-US" sz="1554" dirty="0">
                <a:solidFill>
                  <a:srgbClr val="1D476E"/>
                </a:solidFill>
                <a:latin typeface="Lucida Sans Unicode" panose="020B0602030504020204" pitchFamily="34" charset="0"/>
                <a:ea typeface="Montserrat"/>
                <a:cs typeface="Lucida Sans Unicode" panose="020B0602030504020204" pitchFamily="34" charset="0"/>
                <a:sym typeface="Montserrat"/>
              </a:rPr>
              <a:t>Accessibility on Built Environment and Transportation </a:t>
            </a:r>
            <a:r>
              <a:rPr lang="en-US" sz="1554" dirty="0">
                <a:solidFill>
                  <a:srgbClr val="1D476E"/>
                </a:solidFill>
                <a:latin typeface="Lucida Sans Unicode" panose="020B0602030504020204" pitchFamily="34" charset="0"/>
                <a:ea typeface="Montserrat Italics"/>
                <a:cs typeface="Lucida Sans Unicode" panose="020B0602030504020204" pitchFamily="34" charset="0"/>
                <a:sym typeface="Montserrat Italics"/>
              </a:rPr>
              <a:t>(Chair: DPWH)</a:t>
            </a:r>
          </a:p>
        </p:txBody>
      </p:sp>
      <p:sp>
        <p:nvSpPr>
          <p:cNvPr id="25" name="TextBox 25"/>
          <p:cNvSpPr txBox="1"/>
          <p:nvPr/>
        </p:nvSpPr>
        <p:spPr>
          <a:xfrm>
            <a:off x="6740876" y="1784667"/>
            <a:ext cx="3215910" cy="329064"/>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Training, Employment, and Livelihood (Chair: DOLE)</a:t>
            </a:r>
          </a:p>
        </p:txBody>
      </p:sp>
      <p:sp>
        <p:nvSpPr>
          <p:cNvPr id="26" name="TextBox 26"/>
          <p:cNvSpPr txBox="1"/>
          <p:nvPr/>
        </p:nvSpPr>
        <p:spPr>
          <a:xfrm>
            <a:off x="6758553" y="2284825"/>
            <a:ext cx="2905166" cy="329064"/>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Auxiliary Social Services (Chair: DSWD)</a:t>
            </a:r>
          </a:p>
        </p:txBody>
      </p:sp>
      <p:sp>
        <p:nvSpPr>
          <p:cNvPr id="27" name="TextBox 27"/>
          <p:cNvSpPr txBox="1"/>
          <p:nvPr/>
        </p:nvSpPr>
        <p:spPr>
          <a:xfrm>
            <a:off x="6740876" y="4689627"/>
            <a:ext cx="3749331" cy="175176"/>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Health and Rehabilitation (Chair: DOH)</a:t>
            </a:r>
          </a:p>
        </p:txBody>
      </p:sp>
      <p:sp>
        <p:nvSpPr>
          <p:cNvPr id="28" name="TextBox 28"/>
          <p:cNvSpPr txBox="1"/>
          <p:nvPr/>
        </p:nvSpPr>
        <p:spPr>
          <a:xfrm>
            <a:off x="6739885" y="3720854"/>
            <a:ext cx="3860891" cy="329064"/>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Information, Communications, and Technology (Chair: DICT)</a:t>
            </a:r>
          </a:p>
        </p:txBody>
      </p:sp>
      <p:sp>
        <p:nvSpPr>
          <p:cNvPr id="29" name="TextBox 29"/>
          <p:cNvSpPr txBox="1"/>
          <p:nvPr/>
        </p:nvSpPr>
        <p:spPr>
          <a:xfrm>
            <a:off x="6740876" y="4253128"/>
            <a:ext cx="2804287" cy="175176"/>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Advocacy (Chair: PIA)</a:t>
            </a:r>
          </a:p>
        </p:txBody>
      </p:sp>
      <p:sp>
        <p:nvSpPr>
          <p:cNvPr id="30" name="TextBox 30"/>
          <p:cNvSpPr txBox="1"/>
          <p:nvPr/>
        </p:nvSpPr>
        <p:spPr>
          <a:xfrm>
            <a:off x="6740876" y="1405615"/>
            <a:ext cx="2804287" cy="175176"/>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Education (Chair: DepEd)</a:t>
            </a:r>
          </a:p>
        </p:txBody>
      </p:sp>
      <p:sp>
        <p:nvSpPr>
          <p:cNvPr id="31" name="TextBox 31"/>
          <p:cNvSpPr txBox="1"/>
          <p:nvPr/>
        </p:nvSpPr>
        <p:spPr>
          <a:xfrm>
            <a:off x="6740876" y="2826961"/>
            <a:ext cx="3992909" cy="175176"/>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Development Cooperation (Chair: DFA)</a:t>
            </a:r>
          </a:p>
        </p:txBody>
      </p:sp>
      <p:sp>
        <p:nvSpPr>
          <p:cNvPr id="32" name="TextBox 32"/>
          <p:cNvSpPr txBox="1"/>
          <p:nvPr/>
        </p:nvSpPr>
        <p:spPr>
          <a:xfrm>
            <a:off x="6739884" y="5072740"/>
            <a:ext cx="4388605" cy="329064"/>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Access to Justice and Anti-Discrimination </a:t>
            </a:r>
          </a:p>
          <a:p>
            <a:r>
              <a:rPr lang="en-US" sz="1554" dirty="0">
                <a:sym typeface="Montserrat Italics"/>
              </a:rPr>
              <a:t>(Chair: DOJ)</a:t>
            </a:r>
          </a:p>
        </p:txBody>
      </p:sp>
      <p:sp>
        <p:nvSpPr>
          <p:cNvPr id="33" name="TextBox 33"/>
          <p:cNvSpPr txBox="1"/>
          <p:nvPr/>
        </p:nvSpPr>
        <p:spPr>
          <a:xfrm>
            <a:off x="6739884" y="3249957"/>
            <a:ext cx="4388605" cy="329064"/>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Policy Development and Legislation </a:t>
            </a:r>
          </a:p>
          <a:p>
            <a:r>
              <a:rPr lang="en-US" sz="1554" dirty="0">
                <a:sym typeface="Montserrat Italics"/>
              </a:rPr>
              <a:t>(Chair: NCDA)</a:t>
            </a:r>
          </a:p>
        </p:txBody>
      </p:sp>
      <p:sp>
        <p:nvSpPr>
          <p:cNvPr id="34" name="TextBox 34"/>
          <p:cNvSpPr txBox="1"/>
          <p:nvPr/>
        </p:nvSpPr>
        <p:spPr>
          <a:xfrm>
            <a:off x="6740875" y="5994188"/>
            <a:ext cx="4387614" cy="175176"/>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Sports (Chair: PSC</a:t>
            </a:r>
          </a:p>
        </p:txBody>
      </p:sp>
      <p:sp>
        <p:nvSpPr>
          <p:cNvPr id="35" name="TextBox 35"/>
          <p:cNvSpPr txBox="1"/>
          <p:nvPr/>
        </p:nvSpPr>
        <p:spPr>
          <a:xfrm>
            <a:off x="6739884" y="5649562"/>
            <a:ext cx="4145719" cy="175176"/>
          </a:xfrm>
          <a:prstGeom prst="rect">
            <a:avLst/>
          </a:prstGeom>
        </p:spPr>
        <p:txBody>
          <a:bodyPr wrap="square" lIns="0" tIns="0" rIns="0" bIns="0" rtlCol="0" anchor="t">
            <a:spAutoFit/>
          </a:bodyPr>
          <a:lstStyle>
            <a:defPPr>
              <a:defRPr lang="en-US"/>
            </a:defPPr>
            <a:lvl1pPr>
              <a:lnSpc>
                <a:spcPts val="1241"/>
              </a:lnSpc>
              <a:defRPr sz="1200" spc="0">
                <a:solidFill>
                  <a:srgbClr val="1D476E"/>
                </a:solidFill>
                <a:latin typeface="Lucida Sans Unicode" panose="020B0602030504020204" pitchFamily="34" charset="0"/>
                <a:ea typeface="Montserrat"/>
                <a:cs typeface="Lucida Sans Unicode" panose="020B0602030504020204" pitchFamily="34" charset="0"/>
              </a:defRPr>
            </a:lvl1pPr>
          </a:lstStyle>
          <a:p>
            <a:r>
              <a:rPr lang="en-US" sz="1554" dirty="0">
                <a:sym typeface="Montserrat Italics"/>
              </a:rPr>
              <a:t>Disability Data Collection (Chair: DICT)</a:t>
            </a:r>
          </a:p>
        </p:txBody>
      </p:sp>
      <p:grpSp>
        <p:nvGrpSpPr>
          <p:cNvPr id="36" name="Group 36"/>
          <p:cNvGrpSpPr/>
          <p:nvPr/>
        </p:nvGrpSpPr>
        <p:grpSpPr>
          <a:xfrm>
            <a:off x="6323904" y="2314094"/>
            <a:ext cx="302024" cy="305055"/>
            <a:chOff x="0" y="0"/>
            <a:chExt cx="196579" cy="198551"/>
          </a:xfrm>
        </p:grpSpPr>
        <p:sp>
          <p:nvSpPr>
            <p:cNvPr id="37" name="Freeform 37"/>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38" name="TextBox 38"/>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39" name="TextBox 39"/>
          <p:cNvSpPr txBox="1"/>
          <p:nvPr/>
        </p:nvSpPr>
        <p:spPr>
          <a:xfrm>
            <a:off x="6417546" y="2367998"/>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4</a:t>
            </a:r>
          </a:p>
        </p:txBody>
      </p:sp>
      <p:grpSp>
        <p:nvGrpSpPr>
          <p:cNvPr id="40" name="Group 40"/>
          <p:cNvGrpSpPr/>
          <p:nvPr/>
        </p:nvGrpSpPr>
        <p:grpSpPr>
          <a:xfrm>
            <a:off x="6324745" y="2777764"/>
            <a:ext cx="302024" cy="305055"/>
            <a:chOff x="0" y="0"/>
            <a:chExt cx="196579" cy="198551"/>
          </a:xfrm>
        </p:grpSpPr>
        <p:sp>
          <p:nvSpPr>
            <p:cNvPr id="41" name="Freeform 41"/>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42" name="TextBox 42"/>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43" name="TextBox 43"/>
          <p:cNvSpPr txBox="1"/>
          <p:nvPr/>
        </p:nvSpPr>
        <p:spPr>
          <a:xfrm>
            <a:off x="6418388" y="2831669"/>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5</a:t>
            </a:r>
          </a:p>
        </p:txBody>
      </p:sp>
      <p:grpSp>
        <p:nvGrpSpPr>
          <p:cNvPr id="44" name="Group 44"/>
          <p:cNvGrpSpPr/>
          <p:nvPr/>
        </p:nvGrpSpPr>
        <p:grpSpPr>
          <a:xfrm>
            <a:off x="6308661" y="3241433"/>
            <a:ext cx="302024" cy="305055"/>
            <a:chOff x="0" y="0"/>
            <a:chExt cx="196579" cy="198551"/>
          </a:xfrm>
        </p:grpSpPr>
        <p:sp>
          <p:nvSpPr>
            <p:cNvPr id="45" name="Freeform 45"/>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46" name="TextBox 46"/>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47" name="TextBox 47"/>
          <p:cNvSpPr txBox="1"/>
          <p:nvPr/>
        </p:nvSpPr>
        <p:spPr>
          <a:xfrm>
            <a:off x="6402302" y="3295338"/>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6</a:t>
            </a:r>
          </a:p>
        </p:txBody>
      </p:sp>
      <p:grpSp>
        <p:nvGrpSpPr>
          <p:cNvPr id="48" name="Group 48"/>
          <p:cNvGrpSpPr/>
          <p:nvPr/>
        </p:nvGrpSpPr>
        <p:grpSpPr>
          <a:xfrm>
            <a:off x="6327268" y="3705104"/>
            <a:ext cx="302024" cy="305055"/>
            <a:chOff x="0" y="0"/>
            <a:chExt cx="196579" cy="198551"/>
          </a:xfrm>
        </p:grpSpPr>
        <p:sp>
          <p:nvSpPr>
            <p:cNvPr id="49" name="Freeform 49"/>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50" name="TextBox 50"/>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51" name="TextBox 51"/>
          <p:cNvSpPr txBox="1"/>
          <p:nvPr/>
        </p:nvSpPr>
        <p:spPr>
          <a:xfrm>
            <a:off x="6420910" y="3759008"/>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7</a:t>
            </a:r>
          </a:p>
        </p:txBody>
      </p:sp>
      <p:grpSp>
        <p:nvGrpSpPr>
          <p:cNvPr id="52" name="Group 52"/>
          <p:cNvGrpSpPr/>
          <p:nvPr/>
        </p:nvGrpSpPr>
        <p:grpSpPr>
          <a:xfrm>
            <a:off x="6309501" y="4168774"/>
            <a:ext cx="302024" cy="305055"/>
            <a:chOff x="0" y="0"/>
            <a:chExt cx="196579" cy="198551"/>
          </a:xfrm>
        </p:grpSpPr>
        <p:sp>
          <p:nvSpPr>
            <p:cNvPr id="53" name="Freeform 53"/>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54" name="TextBox 54"/>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55" name="TextBox 55"/>
          <p:cNvSpPr txBox="1"/>
          <p:nvPr/>
        </p:nvSpPr>
        <p:spPr>
          <a:xfrm>
            <a:off x="6403143" y="4222679"/>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8</a:t>
            </a:r>
          </a:p>
        </p:txBody>
      </p:sp>
      <p:grpSp>
        <p:nvGrpSpPr>
          <p:cNvPr id="56" name="Group 56"/>
          <p:cNvGrpSpPr/>
          <p:nvPr/>
        </p:nvGrpSpPr>
        <p:grpSpPr>
          <a:xfrm>
            <a:off x="6310341" y="4632445"/>
            <a:ext cx="302024" cy="305055"/>
            <a:chOff x="0" y="0"/>
            <a:chExt cx="196579" cy="198551"/>
          </a:xfrm>
        </p:grpSpPr>
        <p:sp>
          <p:nvSpPr>
            <p:cNvPr id="57" name="Freeform 57"/>
            <p:cNvSpPr/>
            <p:nvPr/>
          </p:nvSpPr>
          <p:spPr>
            <a:xfrm>
              <a:off x="0" y="0"/>
              <a:ext cx="196579" cy="198551"/>
            </a:xfrm>
            <a:custGeom>
              <a:avLst/>
              <a:gdLst/>
              <a:ahLst/>
              <a:cxnLst/>
              <a:rect l="l" t="t" r="r" b="b"/>
              <a:pathLst>
                <a:path w="196579" h="198551">
                  <a:moveTo>
                    <a:pt x="0" y="0"/>
                  </a:moveTo>
                  <a:lnTo>
                    <a:pt x="196579" y="0"/>
                  </a:lnTo>
                  <a:lnTo>
                    <a:pt x="196579" y="198551"/>
                  </a:lnTo>
                  <a:lnTo>
                    <a:pt x="0" y="198551"/>
                  </a:lnTo>
                  <a:close/>
                </a:path>
              </a:pathLst>
            </a:custGeom>
            <a:solidFill>
              <a:srgbClr val="1D476E"/>
            </a:solidFill>
          </p:spPr>
          <p:txBody>
            <a:bodyPr/>
            <a:lstStyle/>
            <a:p>
              <a:endParaRPr lang="en-US" sz="2331"/>
            </a:p>
          </p:txBody>
        </p:sp>
        <p:sp>
          <p:nvSpPr>
            <p:cNvPr id="58" name="TextBox 58"/>
            <p:cNvSpPr txBox="1"/>
            <p:nvPr/>
          </p:nvSpPr>
          <p:spPr>
            <a:xfrm>
              <a:off x="0" y="-19050"/>
              <a:ext cx="196579" cy="217601"/>
            </a:xfrm>
            <a:prstGeom prst="rect">
              <a:avLst/>
            </a:prstGeom>
          </p:spPr>
          <p:txBody>
            <a:bodyPr lIns="27971" tIns="27971" rIns="27971" bIns="27971" rtlCol="0" anchor="ctr"/>
            <a:lstStyle/>
            <a:p>
              <a:pPr algn="ctr">
                <a:lnSpc>
                  <a:spcPts val="1764"/>
                </a:lnSpc>
                <a:spcBef>
                  <a:spcPct val="0"/>
                </a:spcBef>
              </a:pPr>
              <a:endParaRPr sz="2331"/>
            </a:p>
          </p:txBody>
        </p:sp>
      </p:grpSp>
      <p:sp>
        <p:nvSpPr>
          <p:cNvPr id="59" name="TextBox 59"/>
          <p:cNvSpPr txBox="1"/>
          <p:nvPr/>
        </p:nvSpPr>
        <p:spPr>
          <a:xfrm>
            <a:off x="6403984" y="4686349"/>
            <a:ext cx="114739" cy="168123"/>
          </a:xfrm>
          <a:prstGeom prst="rect">
            <a:avLst/>
          </a:prstGeom>
        </p:spPr>
        <p:txBody>
          <a:bodyPr lIns="0" tIns="0" rIns="0" bIns="0" rtlCol="0" anchor="t">
            <a:spAutoFit/>
          </a:bodyPr>
          <a:lstStyle/>
          <a:p>
            <a:pPr algn="ctr">
              <a:lnSpc>
                <a:spcPts val="1386"/>
              </a:lnSpc>
            </a:pPr>
            <a:r>
              <a:rPr lang="en-US" sz="989">
                <a:solidFill>
                  <a:srgbClr val="FFFFFF"/>
                </a:solidFill>
                <a:latin typeface="Inter Bold"/>
                <a:ea typeface="Inter Bold"/>
                <a:cs typeface="Inter Bold"/>
                <a:sym typeface="Inter Bold"/>
              </a:rPr>
              <a:t>9</a:t>
            </a:r>
          </a:p>
        </p:txBody>
      </p:sp>
      <p:grpSp>
        <p:nvGrpSpPr>
          <p:cNvPr id="60" name="Group 60"/>
          <p:cNvGrpSpPr/>
          <p:nvPr/>
        </p:nvGrpSpPr>
        <p:grpSpPr>
          <a:xfrm>
            <a:off x="6325586" y="5096115"/>
            <a:ext cx="302024" cy="272185"/>
            <a:chOff x="0" y="0"/>
            <a:chExt cx="196579" cy="177157"/>
          </a:xfrm>
        </p:grpSpPr>
        <p:sp>
          <p:nvSpPr>
            <p:cNvPr id="61" name="Freeform 61"/>
            <p:cNvSpPr/>
            <p:nvPr/>
          </p:nvSpPr>
          <p:spPr>
            <a:xfrm>
              <a:off x="0" y="0"/>
              <a:ext cx="196579" cy="177157"/>
            </a:xfrm>
            <a:custGeom>
              <a:avLst/>
              <a:gdLst/>
              <a:ahLst/>
              <a:cxnLst/>
              <a:rect l="l" t="t" r="r" b="b"/>
              <a:pathLst>
                <a:path w="196579" h="177157">
                  <a:moveTo>
                    <a:pt x="0" y="0"/>
                  </a:moveTo>
                  <a:lnTo>
                    <a:pt x="196579" y="0"/>
                  </a:lnTo>
                  <a:lnTo>
                    <a:pt x="196579" y="177157"/>
                  </a:lnTo>
                  <a:lnTo>
                    <a:pt x="0" y="177157"/>
                  </a:lnTo>
                  <a:close/>
                </a:path>
              </a:pathLst>
            </a:custGeom>
            <a:solidFill>
              <a:srgbClr val="1D476E"/>
            </a:solidFill>
          </p:spPr>
          <p:txBody>
            <a:bodyPr/>
            <a:lstStyle/>
            <a:p>
              <a:endParaRPr lang="en-US" sz="2331"/>
            </a:p>
          </p:txBody>
        </p:sp>
        <p:sp>
          <p:nvSpPr>
            <p:cNvPr id="62" name="TextBox 62"/>
            <p:cNvSpPr txBox="1"/>
            <p:nvPr/>
          </p:nvSpPr>
          <p:spPr>
            <a:xfrm>
              <a:off x="0" y="0"/>
              <a:ext cx="196579" cy="177157"/>
            </a:xfrm>
            <a:prstGeom prst="rect">
              <a:avLst/>
            </a:prstGeom>
          </p:spPr>
          <p:txBody>
            <a:bodyPr lIns="27971" tIns="27971" rIns="27971" bIns="27971" rtlCol="0" anchor="ctr"/>
            <a:lstStyle/>
            <a:p>
              <a:pPr algn="ctr">
                <a:lnSpc>
                  <a:spcPts val="692"/>
                </a:lnSpc>
                <a:spcBef>
                  <a:spcPct val="0"/>
                </a:spcBef>
              </a:pPr>
              <a:endParaRPr sz="2331"/>
            </a:p>
          </p:txBody>
        </p:sp>
      </p:grpSp>
      <p:grpSp>
        <p:nvGrpSpPr>
          <p:cNvPr id="63" name="Group 63"/>
          <p:cNvGrpSpPr/>
          <p:nvPr/>
        </p:nvGrpSpPr>
        <p:grpSpPr>
          <a:xfrm>
            <a:off x="6326427" y="5559784"/>
            <a:ext cx="302024" cy="289355"/>
            <a:chOff x="0" y="0"/>
            <a:chExt cx="196579" cy="188332"/>
          </a:xfrm>
        </p:grpSpPr>
        <p:sp>
          <p:nvSpPr>
            <p:cNvPr id="64" name="Freeform 64"/>
            <p:cNvSpPr/>
            <p:nvPr/>
          </p:nvSpPr>
          <p:spPr>
            <a:xfrm>
              <a:off x="0" y="0"/>
              <a:ext cx="196579" cy="188332"/>
            </a:xfrm>
            <a:custGeom>
              <a:avLst/>
              <a:gdLst/>
              <a:ahLst/>
              <a:cxnLst/>
              <a:rect l="l" t="t" r="r" b="b"/>
              <a:pathLst>
                <a:path w="196579" h="188332">
                  <a:moveTo>
                    <a:pt x="0" y="0"/>
                  </a:moveTo>
                  <a:lnTo>
                    <a:pt x="196579" y="0"/>
                  </a:lnTo>
                  <a:lnTo>
                    <a:pt x="196579" y="188332"/>
                  </a:lnTo>
                  <a:lnTo>
                    <a:pt x="0" y="188332"/>
                  </a:lnTo>
                  <a:close/>
                </a:path>
              </a:pathLst>
            </a:custGeom>
            <a:solidFill>
              <a:srgbClr val="1D476E"/>
            </a:solidFill>
          </p:spPr>
          <p:txBody>
            <a:bodyPr/>
            <a:lstStyle/>
            <a:p>
              <a:endParaRPr lang="en-US" sz="2331"/>
            </a:p>
          </p:txBody>
        </p:sp>
        <p:sp>
          <p:nvSpPr>
            <p:cNvPr id="65" name="TextBox 65"/>
            <p:cNvSpPr txBox="1"/>
            <p:nvPr/>
          </p:nvSpPr>
          <p:spPr>
            <a:xfrm>
              <a:off x="0" y="-19050"/>
              <a:ext cx="196579" cy="207382"/>
            </a:xfrm>
            <a:prstGeom prst="rect">
              <a:avLst/>
            </a:prstGeom>
          </p:spPr>
          <p:txBody>
            <a:bodyPr lIns="27971" tIns="27971" rIns="27971" bIns="27971" rtlCol="0" anchor="ctr"/>
            <a:lstStyle/>
            <a:p>
              <a:pPr algn="ctr">
                <a:lnSpc>
                  <a:spcPts val="1764"/>
                </a:lnSpc>
                <a:spcBef>
                  <a:spcPct val="0"/>
                </a:spcBef>
              </a:pPr>
              <a:endParaRPr sz="2331"/>
            </a:p>
          </p:txBody>
        </p:sp>
      </p:grpSp>
      <p:sp>
        <p:nvSpPr>
          <p:cNvPr id="66" name="TextBox 66"/>
          <p:cNvSpPr txBox="1"/>
          <p:nvPr/>
        </p:nvSpPr>
        <p:spPr>
          <a:xfrm>
            <a:off x="6420069" y="5613688"/>
            <a:ext cx="114739" cy="155364"/>
          </a:xfrm>
          <a:prstGeom prst="rect">
            <a:avLst/>
          </a:prstGeom>
        </p:spPr>
        <p:txBody>
          <a:bodyPr lIns="0" tIns="0" rIns="0" bIns="0" rtlCol="0" anchor="t">
            <a:spAutoFit/>
          </a:bodyPr>
          <a:lstStyle/>
          <a:p>
            <a:pPr algn="ctr">
              <a:lnSpc>
                <a:spcPts val="1252"/>
              </a:lnSpc>
            </a:pPr>
            <a:r>
              <a:rPr lang="en-US" sz="895">
                <a:solidFill>
                  <a:srgbClr val="FFFFFF"/>
                </a:solidFill>
                <a:latin typeface="Inter Bold"/>
                <a:ea typeface="Inter Bold"/>
                <a:cs typeface="Inter Bold"/>
                <a:sym typeface="Inter Bold"/>
              </a:rPr>
              <a:t>11</a:t>
            </a:r>
          </a:p>
        </p:txBody>
      </p:sp>
      <p:grpSp>
        <p:nvGrpSpPr>
          <p:cNvPr id="67" name="Group 67"/>
          <p:cNvGrpSpPr/>
          <p:nvPr/>
        </p:nvGrpSpPr>
        <p:grpSpPr>
          <a:xfrm>
            <a:off x="6311183" y="6023456"/>
            <a:ext cx="302024" cy="272185"/>
            <a:chOff x="0" y="0"/>
            <a:chExt cx="196579" cy="177157"/>
          </a:xfrm>
        </p:grpSpPr>
        <p:sp>
          <p:nvSpPr>
            <p:cNvPr id="68" name="Freeform 68"/>
            <p:cNvSpPr/>
            <p:nvPr/>
          </p:nvSpPr>
          <p:spPr>
            <a:xfrm>
              <a:off x="0" y="0"/>
              <a:ext cx="196579" cy="177157"/>
            </a:xfrm>
            <a:custGeom>
              <a:avLst/>
              <a:gdLst/>
              <a:ahLst/>
              <a:cxnLst/>
              <a:rect l="l" t="t" r="r" b="b"/>
              <a:pathLst>
                <a:path w="196579" h="177157">
                  <a:moveTo>
                    <a:pt x="0" y="0"/>
                  </a:moveTo>
                  <a:lnTo>
                    <a:pt x="196579" y="0"/>
                  </a:lnTo>
                  <a:lnTo>
                    <a:pt x="196579" y="177157"/>
                  </a:lnTo>
                  <a:lnTo>
                    <a:pt x="0" y="177157"/>
                  </a:lnTo>
                  <a:close/>
                </a:path>
              </a:pathLst>
            </a:custGeom>
            <a:solidFill>
              <a:srgbClr val="1D476E"/>
            </a:solidFill>
          </p:spPr>
          <p:txBody>
            <a:bodyPr/>
            <a:lstStyle/>
            <a:p>
              <a:endParaRPr lang="en-US" sz="2331"/>
            </a:p>
          </p:txBody>
        </p:sp>
        <p:sp>
          <p:nvSpPr>
            <p:cNvPr id="69" name="TextBox 69"/>
            <p:cNvSpPr txBox="1"/>
            <p:nvPr/>
          </p:nvSpPr>
          <p:spPr>
            <a:xfrm>
              <a:off x="0" y="-19050"/>
              <a:ext cx="196579" cy="196207"/>
            </a:xfrm>
            <a:prstGeom prst="rect">
              <a:avLst/>
            </a:prstGeom>
          </p:spPr>
          <p:txBody>
            <a:bodyPr lIns="27971" tIns="27971" rIns="27971" bIns="27971" rtlCol="0" anchor="ctr"/>
            <a:lstStyle/>
            <a:p>
              <a:pPr algn="ctr">
                <a:lnSpc>
                  <a:spcPts val="1764"/>
                </a:lnSpc>
                <a:spcBef>
                  <a:spcPct val="0"/>
                </a:spcBef>
              </a:pPr>
              <a:endParaRPr sz="2331"/>
            </a:p>
          </p:txBody>
        </p:sp>
      </p:grpSp>
      <p:sp>
        <p:nvSpPr>
          <p:cNvPr id="70" name="TextBox 70"/>
          <p:cNvSpPr txBox="1"/>
          <p:nvPr/>
        </p:nvSpPr>
        <p:spPr>
          <a:xfrm>
            <a:off x="6404826" y="6077359"/>
            <a:ext cx="114739" cy="132857"/>
          </a:xfrm>
          <a:prstGeom prst="rect">
            <a:avLst/>
          </a:prstGeom>
        </p:spPr>
        <p:txBody>
          <a:bodyPr lIns="0" tIns="0" rIns="0" bIns="0" rtlCol="0" anchor="t">
            <a:spAutoFit/>
          </a:bodyPr>
          <a:lstStyle/>
          <a:p>
            <a:pPr algn="ctr">
              <a:lnSpc>
                <a:spcPts val="1119"/>
              </a:lnSpc>
            </a:pPr>
            <a:r>
              <a:rPr lang="en-US" sz="799">
                <a:solidFill>
                  <a:srgbClr val="FFFFFF"/>
                </a:solidFill>
                <a:latin typeface="Inter Bold"/>
                <a:ea typeface="Inter Bold"/>
                <a:cs typeface="Inter Bold"/>
                <a:sym typeface="Inter Bold"/>
              </a:rPr>
              <a:t>12</a:t>
            </a:r>
          </a:p>
        </p:txBody>
      </p:sp>
      <p:grpSp>
        <p:nvGrpSpPr>
          <p:cNvPr id="71" name="Group 71"/>
          <p:cNvGrpSpPr/>
          <p:nvPr/>
        </p:nvGrpSpPr>
        <p:grpSpPr>
          <a:xfrm>
            <a:off x="1750298" y="3633544"/>
            <a:ext cx="3766974" cy="2925144"/>
            <a:chOff x="0" y="0"/>
            <a:chExt cx="3878588" cy="3011814"/>
          </a:xfrm>
        </p:grpSpPr>
        <p:pic>
          <p:nvPicPr>
            <p:cNvPr id="72" name="Picture 72"/>
            <p:cNvPicPr>
              <a:picLocks noChangeAspect="1"/>
            </p:cNvPicPr>
            <p:nvPr/>
          </p:nvPicPr>
          <p:blipFill>
            <a:blip r:embed="rId5"/>
            <a:srcRect t="16217" b="16217"/>
            <a:stretch>
              <a:fillRect/>
            </a:stretch>
          </p:blipFill>
          <p:spPr>
            <a:xfrm>
              <a:off x="0" y="0"/>
              <a:ext cx="1939294" cy="910096"/>
            </a:xfrm>
            <a:prstGeom prst="rect">
              <a:avLst/>
            </a:prstGeom>
          </p:spPr>
        </p:pic>
        <p:pic>
          <p:nvPicPr>
            <p:cNvPr id="73" name="Picture 73"/>
            <p:cNvPicPr>
              <a:picLocks noChangeAspect="1"/>
            </p:cNvPicPr>
            <p:nvPr/>
          </p:nvPicPr>
          <p:blipFill>
            <a:blip r:embed="rId6"/>
            <a:srcRect l="19363" r="19363"/>
            <a:stretch>
              <a:fillRect/>
            </a:stretch>
          </p:blipFill>
          <p:spPr>
            <a:xfrm>
              <a:off x="0" y="1003938"/>
              <a:ext cx="922726" cy="1003938"/>
            </a:xfrm>
            <a:prstGeom prst="rect">
              <a:avLst/>
            </a:prstGeom>
          </p:spPr>
        </p:pic>
        <p:pic>
          <p:nvPicPr>
            <p:cNvPr id="74" name="Picture 74"/>
            <p:cNvPicPr>
              <a:picLocks noChangeAspect="1"/>
            </p:cNvPicPr>
            <p:nvPr/>
          </p:nvPicPr>
          <p:blipFill>
            <a:blip r:embed="rId7"/>
            <a:srcRect l="19363" r="19363"/>
            <a:stretch>
              <a:fillRect/>
            </a:stretch>
          </p:blipFill>
          <p:spPr>
            <a:xfrm>
              <a:off x="1016568" y="1003938"/>
              <a:ext cx="922726" cy="1003938"/>
            </a:xfrm>
            <a:prstGeom prst="rect">
              <a:avLst/>
            </a:prstGeom>
          </p:spPr>
        </p:pic>
        <p:pic>
          <p:nvPicPr>
            <p:cNvPr id="75" name="Picture 75"/>
            <p:cNvPicPr>
              <a:picLocks noChangeAspect="1"/>
            </p:cNvPicPr>
            <p:nvPr/>
          </p:nvPicPr>
          <p:blipFill>
            <a:blip r:embed="rId8"/>
            <a:srcRect t="12643" b="12643"/>
            <a:stretch>
              <a:fillRect/>
            </a:stretch>
          </p:blipFill>
          <p:spPr>
            <a:xfrm>
              <a:off x="0" y="2101718"/>
              <a:ext cx="1939294" cy="910096"/>
            </a:xfrm>
            <a:prstGeom prst="rect">
              <a:avLst/>
            </a:prstGeom>
          </p:spPr>
        </p:pic>
        <p:pic>
          <p:nvPicPr>
            <p:cNvPr id="76" name="Picture 76"/>
            <p:cNvPicPr>
              <a:picLocks noChangeAspect="1"/>
            </p:cNvPicPr>
            <p:nvPr/>
          </p:nvPicPr>
          <p:blipFill>
            <a:blip r:embed="rId9"/>
            <a:srcRect l="7837" r="7837"/>
            <a:stretch>
              <a:fillRect/>
            </a:stretch>
          </p:blipFill>
          <p:spPr>
            <a:xfrm>
              <a:off x="2033136" y="0"/>
              <a:ext cx="1845453" cy="1458986"/>
            </a:xfrm>
            <a:prstGeom prst="rect">
              <a:avLst/>
            </a:prstGeom>
          </p:spPr>
        </p:pic>
        <p:pic>
          <p:nvPicPr>
            <p:cNvPr id="77" name="Picture 77"/>
            <p:cNvPicPr>
              <a:picLocks noChangeAspect="1"/>
            </p:cNvPicPr>
            <p:nvPr/>
          </p:nvPicPr>
          <p:blipFill>
            <a:blip r:embed="rId10"/>
            <a:srcRect l="7837" r="7837"/>
            <a:stretch>
              <a:fillRect/>
            </a:stretch>
          </p:blipFill>
          <p:spPr>
            <a:xfrm>
              <a:off x="2033136" y="1552828"/>
              <a:ext cx="1845453" cy="1458986"/>
            </a:xfrm>
            <a:prstGeom prst="rect">
              <a:avLst/>
            </a:prstGeom>
          </p:spPr>
        </p:pic>
      </p:grpSp>
      <p:sp>
        <p:nvSpPr>
          <p:cNvPr id="78" name="TextBox 78"/>
          <p:cNvSpPr txBox="1"/>
          <p:nvPr/>
        </p:nvSpPr>
        <p:spPr>
          <a:xfrm>
            <a:off x="6344584" y="5157869"/>
            <a:ext cx="235222" cy="155364"/>
          </a:xfrm>
          <a:prstGeom prst="rect">
            <a:avLst/>
          </a:prstGeom>
        </p:spPr>
        <p:txBody>
          <a:bodyPr lIns="0" tIns="0" rIns="0" bIns="0" rtlCol="0" anchor="t">
            <a:spAutoFit/>
          </a:bodyPr>
          <a:lstStyle/>
          <a:p>
            <a:pPr algn="ctr">
              <a:lnSpc>
                <a:spcPts val="1252"/>
              </a:lnSpc>
            </a:pPr>
            <a:r>
              <a:rPr lang="en-US" sz="895">
                <a:solidFill>
                  <a:srgbClr val="FFFFFF"/>
                </a:solidFill>
                <a:latin typeface="Inter Bold"/>
                <a:ea typeface="Inter Bold"/>
                <a:cs typeface="Inter Bold"/>
                <a:sym typeface="Inter Bold"/>
              </a:rPr>
              <a:t>10</a:t>
            </a:r>
          </a:p>
        </p:txBody>
      </p:sp>
      <p:pic>
        <p:nvPicPr>
          <p:cNvPr id="80" name="Picture 79">
            <a:extLst>
              <a:ext uri="{FF2B5EF4-FFF2-40B4-BE49-F238E27FC236}">
                <a16:creationId xmlns:a16="http://schemas.microsoft.com/office/drawing/2014/main" id="{134C4885-F29F-1014-10F7-87EBB3E9F218}"/>
              </a:ext>
            </a:extLst>
          </p:cNvPr>
          <p:cNvPicPr>
            <a:picLocks noChangeAspect="1"/>
          </p:cNvPicPr>
          <p:nvPr/>
        </p:nvPicPr>
        <p:blipFill>
          <a:blip r:embed="rId11"/>
          <a:stretch>
            <a:fillRect/>
          </a:stretch>
        </p:blipFill>
        <p:spPr>
          <a:xfrm>
            <a:off x="1738243" y="686787"/>
            <a:ext cx="3779030" cy="2903803"/>
          </a:xfrm>
          <a:prstGeom prst="rect">
            <a:avLst/>
          </a:prstGeom>
        </p:spPr>
      </p:pic>
      <p:sp>
        <p:nvSpPr>
          <p:cNvPr id="2" name="Freeform 2"/>
          <p:cNvSpPr/>
          <p:nvPr/>
        </p:nvSpPr>
        <p:spPr>
          <a:xfrm rot="-5400000">
            <a:off x="1595382" y="4249645"/>
            <a:ext cx="1828646" cy="4469195"/>
          </a:xfrm>
          <a:custGeom>
            <a:avLst/>
            <a:gdLst/>
            <a:ahLst/>
            <a:cxnLst/>
            <a:rect l="l" t="t" r="r" b="b"/>
            <a:pathLst>
              <a:path w="1412121" h="3451212">
                <a:moveTo>
                  <a:pt x="0" y="0"/>
                </a:moveTo>
                <a:lnTo>
                  <a:pt x="1412121" y="0"/>
                </a:lnTo>
                <a:lnTo>
                  <a:pt x="1412121" y="3451212"/>
                </a:lnTo>
                <a:lnTo>
                  <a:pt x="0" y="345121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sz="233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a:extLst>
              <a:ext uri="{FF2B5EF4-FFF2-40B4-BE49-F238E27FC236}">
                <a16:creationId xmlns:a16="http://schemas.microsoft.com/office/drawing/2014/main" id="{3D1433F6-C0FA-FF39-A573-0CF93CF5CD6B}"/>
              </a:ext>
            </a:extLst>
          </p:cNvPr>
          <p:cNvSpPr txBox="1"/>
          <p:nvPr/>
        </p:nvSpPr>
        <p:spPr>
          <a:xfrm>
            <a:off x="-2363" y="2219842"/>
            <a:ext cx="8940800" cy="1692771"/>
          </a:xfrm>
          <a:prstGeom prst="rect">
            <a:avLst/>
          </a:prstGeom>
        </p:spPr>
        <p:txBody>
          <a:bodyPr wrap="square" lIns="0" tIns="0" rIns="0" bIns="0" rtlCol="0" anchor="t">
            <a:spAutoFit/>
          </a:bodyPr>
          <a:lstStyle/>
          <a:p>
            <a:pPr algn="ctr">
              <a:lnSpc>
                <a:spcPts val="3299"/>
              </a:lnSpc>
            </a:pPr>
            <a:endParaRPr sz="1200" dirty="0"/>
          </a:p>
          <a:p>
            <a:pPr algn="ctr">
              <a:lnSpc>
                <a:spcPts val="3299"/>
              </a:lnSpc>
            </a:pPr>
            <a:endParaRPr sz="1200" dirty="0"/>
          </a:p>
          <a:p>
            <a:pPr marL="323864" lvl="1">
              <a:lnSpc>
                <a:spcPts val="3299"/>
              </a:lnSpc>
            </a:pPr>
            <a:endParaRPr lang="en-US" sz="2999" dirty="0">
              <a:solidFill>
                <a:srgbClr val="000000"/>
              </a:solidFill>
              <a:latin typeface="Decalotype Bold"/>
            </a:endParaRPr>
          </a:p>
          <a:p>
            <a:pPr marL="323864" lvl="1">
              <a:lnSpc>
                <a:spcPts val="3299"/>
              </a:lnSpc>
            </a:pPr>
            <a:endParaRPr lang="en-US" sz="2999" dirty="0">
              <a:solidFill>
                <a:srgbClr val="000000"/>
              </a:solidFill>
              <a:latin typeface="Decalotype Bold"/>
            </a:endParaRPr>
          </a:p>
        </p:txBody>
      </p:sp>
      <p:sp>
        <p:nvSpPr>
          <p:cNvPr id="11" name="TextBox 10">
            <a:extLst>
              <a:ext uri="{FF2B5EF4-FFF2-40B4-BE49-F238E27FC236}">
                <a16:creationId xmlns:a16="http://schemas.microsoft.com/office/drawing/2014/main" id="{061FA752-4C98-F7D9-6DFD-A45D5A329270}"/>
              </a:ext>
            </a:extLst>
          </p:cNvPr>
          <p:cNvSpPr txBox="1"/>
          <p:nvPr/>
        </p:nvSpPr>
        <p:spPr>
          <a:xfrm>
            <a:off x="1283922" y="179253"/>
            <a:ext cx="9318487" cy="850554"/>
          </a:xfrm>
          <a:prstGeom prst="rect">
            <a:avLst/>
          </a:prstGeom>
          <a:solidFill>
            <a:srgbClr val="FF0000"/>
          </a:solidFill>
        </p:spPr>
        <p:txBody>
          <a:bodyPr wrap="square" lIns="0" tIns="0" rIns="0" bIns="0" rtlCol="0" anchor="t">
            <a:spAutoFit/>
          </a:bodyPr>
          <a:lstStyle/>
          <a:p>
            <a:pPr algn="ctr">
              <a:lnSpc>
                <a:spcPts val="7200"/>
              </a:lnSpc>
              <a:spcBef>
                <a:spcPct val="0"/>
              </a:spcBef>
            </a:pPr>
            <a:r>
              <a:rPr lang="en-US" sz="4667" dirty="0">
                <a:solidFill>
                  <a:srgbClr val="FFFFFF"/>
                </a:solidFill>
                <a:latin typeface="Decalotype Bold"/>
              </a:rPr>
              <a:t>NCDA Coordination Framework</a:t>
            </a:r>
          </a:p>
        </p:txBody>
      </p:sp>
      <p:grpSp>
        <p:nvGrpSpPr>
          <p:cNvPr id="21" name="Group 20">
            <a:extLst>
              <a:ext uri="{FF2B5EF4-FFF2-40B4-BE49-F238E27FC236}">
                <a16:creationId xmlns:a16="http://schemas.microsoft.com/office/drawing/2014/main" id="{343662CA-B499-F1A1-0BCC-FCD6C41F0C74}"/>
              </a:ext>
            </a:extLst>
          </p:cNvPr>
          <p:cNvGrpSpPr/>
          <p:nvPr/>
        </p:nvGrpSpPr>
        <p:grpSpPr>
          <a:xfrm>
            <a:off x="1016000" y="1170531"/>
            <a:ext cx="10807662" cy="5652764"/>
            <a:chOff x="1241851" y="2113781"/>
            <a:chExt cx="14455349" cy="8173217"/>
          </a:xfrm>
        </p:grpSpPr>
        <p:pic>
          <p:nvPicPr>
            <p:cNvPr id="9" name="Picture 8" descr="NCDA Coordination  framework.jpg">
              <a:extLst>
                <a:ext uri="{FF2B5EF4-FFF2-40B4-BE49-F238E27FC236}">
                  <a16:creationId xmlns:a16="http://schemas.microsoft.com/office/drawing/2014/main" id="{7D8FD368-36CD-43CD-79FA-EE3970F7E4E6}"/>
                </a:ext>
              </a:extLst>
            </p:cNvPr>
            <p:cNvPicPr>
              <a:picLocks noChangeAspect="1"/>
            </p:cNvPicPr>
            <p:nvPr/>
          </p:nvPicPr>
          <p:blipFill rotWithShape="1">
            <a:blip r:embed="rId3">
              <a:extLst>
                <a:ext uri="{28A0092B-C50C-407E-A947-70E740481C1C}">
                  <a14:useLocalDpi xmlns:a14="http://schemas.microsoft.com/office/drawing/2010/main" val="0"/>
                </a:ext>
              </a:extLst>
            </a:blip>
            <a:srcRect t="6230" r="9168"/>
            <a:stretch/>
          </p:blipFill>
          <p:spPr>
            <a:xfrm>
              <a:off x="1600200" y="2940469"/>
              <a:ext cx="14097000" cy="7346529"/>
            </a:xfrm>
            <a:prstGeom prst="rect">
              <a:avLst/>
            </a:prstGeom>
          </p:spPr>
        </p:pic>
        <p:cxnSp>
          <p:nvCxnSpPr>
            <p:cNvPr id="13" name="Straight Arrow Connector 12">
              <a:extLst>
                <a:ext uri="{FF2B5EF4-FFF2-40B4-BE49-F238E27FC236}">
                  <a16:creationId xmlns:a16="http://schemas.microsoft.com/office/drawing/2014/main" id="{1BDAD83E-2236-4A75-9B22-FD7795ECC8A0}"/>
                </a:ext>
              </a:extLst>
            </p:cNvPr>
            <p:cNvCxnSpPr>
              <a:cxnSpLocks/>
            </p:cNvCxnSpPr>
            <p:nvPr/>
          </p:nvCxnSpPr>
          <p:spPr>
            <a:xfrm flipH="1">
              <a:off x="2514600" y="3543300"/>
              <a:ext cx="2140800" cy="0"/>
            </a:xfrm>
            <a:prstGeom prst="straightConnector1">
              <a:avLst/>
            </a:prstGeom>
            <a:ln w="50800">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8F32322-F3BF-FDDA-4443-B409FF390B77}"/>
                </a:ext>
              </a:extLst>
            </p:cNvPr>
            <p:cNvSpPr txBox="1"/>
            <p:nvPr/>
          </p:nvSpPr>
          <p:spPr>
            <a:xfrm>
              <a:off x="1241851" y="3170575"/>
              <a:ext cx="1272748" cy="1319819"/>
            </a:xfrm>
            <a:prstGeom prst="rect">
              <a:avLst/>
            </a:prstGeom>
            <a:noFill/>
            <a:ln w="57150">
              <a:solidFill>
                <a:schemeClr val="tx2">
                  <a:lumMod val="60000"/>
                  <a:lumOff val="40000"/>
                </a:schemeClr>
              </a:solidFill>
            </a:ln>
          </p:spPr>
          <p:txBody>
            <a:bodyPr wrap="square" rtlCol="0">
              <a:spAutoFit/>
            </a:bodyPr>
            <a:lstStyle/>
            <a:p>
              <a:r>
                <a:rPr lang="en-PH" sz="1333" b="1" dirty="0"/>
                <a:t>UNCRPD</a:t>
              </a:r>
              <a:br>
                <a:rPr lang="en-PH" sz="1333" b="1" dirty="0"/>
              </a:br>
              <a:r>
                <a:rPr lang="en-PH" sz="1333" b="1" dirty="0"/>
                <a:t>ASEAN</a:t>
              </a:r>
              <a:br>
                <a:rPr lang="en-PH" sz="1333" b="1" dirty="0"/>
              </a:br>
              <a:r>
                <a:rPr lang="en-PH" sz="1333" b="1" dirty="0"/>
                <a:t>APEC</a:t>
              </a:r>
            </a:p>
            <a:p>
              <a:r>
                <a:rPr lang="en-PH" sz="1333" b="1" dirty="0"/>
                <a:t>SDG</a:t>
              </a:r>
            </a:p>
          </p:txBody>
        </p:sp>
        <p:cxnSp>
          <p:nvCxnSpPr>
            <p:cNvPr id="17" name="Straight Arrow Connector 16">
              <a:extLst>
                <a:ext uri="{FF2B5EF4-FFF2-40B4-BE49-F238E27FC236}">
                  <a16:creationId xmlns:a16="http://schemas.microsoft.com/office/drawing/2014/main" id="{9FF43DEF-20DB-5BA6-4412-076FF46E7D83}"/>
                </a:ext>
              </a:extLst>
            </p:cNvPr>
            <p:cNvCxnSpPr>
              <a:cxnSpLocks/>
            </p:cNvCxnSpPr>
            <p:nvPr/>
          </p:nvCxnSpPr>
          <p:spPr>
            <a:xfrm>
              <a:off x="5571809" y="2602327"/>
              <a:ext cx="0" cy="676283"/>
            </a:xfrm>
            <a:prstGeom prst="straightConnector1">
              <a:avLst/>
            </a:prstGeom>
            <a:ln w="50800">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815309E-8AE1-526A-3EA9-3C48936623A4}"/>
                </a:ext>
              </a:extLst>
            </p:cNvPr>
            <p:cNvSpPr txBox="1"/>
            <p:nvPr/>
          </p:nvSpPr>
          <p:spPr>
            <a:xfrm>
              <a:off x="4299059" y="2113781"/>
              <a:ext cx="2545500" cy="430083"/>
            </a:xfrm>
            <a:prstGeom prst="rect">
              <a:avLst/>
            </a:prstGeom>
            <a:noFill/>
            <a:ln w="57150">
              <a:solidFill>
                <a:schemeClr val="tx2">
                  <a:lumMod val="60000"/>
                  <a:lumOff val="40000"/>
                </a:schemeClr>
              </a:solidFill>
            </a:ln>
          </p:spPr>
          <p:txBody>
            <a:bodyPr wrap="square" rtlCol="0">
              <a:spAutoFit/>
            </a:bodyPr>
            <a:lstStyle/>
            <a:p>
              <a:r>
                <a:rPr lang="en-PH" sz="1333" b="1" dirty="0"/>
                <a:t>LEGISLATIVE  BODIES</a:t>
              </a:r>
            </a:p>
          </p:txBody>
        </p:sp>
      </p:grpSp>
    </p:spTree>
    <p:extLst>
      <p:ext uri="{BB962C8B-B14F-4D97-AF65-F5344CB8AC3E}">
        <p14:creationId xmlns:p14="http://schemas.microsoft.com/office/powerpoint/2010/main" val="1285919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79324EFE-834C-CD22-3A2C-D8D1A909E768}"/>
              </a:ext>
            </a:extLst>
          </p:cNvPr>
          <p:cNvSpPr txBox="1"/>
          <p:nvPr/>
        </p:nvSpPr>
        <p:spPr>
          <a:xfrm>
            <a:off x="304800" y="264838"/>
            <a:ext cx="10515600" cy="718210"/>
          </a:xfrm>
          <a:prstGeom prst="rect">
            <a:avLst/>
          </a:prstGeom>
          <a:solidFill>
            <a:srgbClr val="FF0000"/>
          </a:solidFill>
        </p:spPr>
        <p:txBody>
          <a:bodyPr wrap="square" lIns="0" tIns="0" rIns="0" bIns="0" rtlCol="0" anchor="t">
            <a:spAutoFit/>
          </a:bodyPr>
          <a:lstStyle/>
          <a:p>
            <a:pPr algn="ctr"/>
            <a:r>
              <a:rPr lang="en-US" sz="4667" dirty="0">
                <a:solidFill>
                  <a:srgbClr val="FFFFFF"/>
                </a:solidFill>
                <a:latin typeface="Decalotype Bold"/>
              </a:rPr>
              <a:t>Monitoring of Disability Laws and Policies</a:t>
            </a:r>
          </a:p>
        </p:txBody>
      </p:sp>
      <p:graphicFrame>
        <p:nvGraphicFramePr>
          <p:cNvPr id="7" name="Diagram 6">
            <a:extLst>
              <a:ext uri="{FF2B5EF4-FFF2-40B4-BE49-F238E27FC236}">
                <a16:creationId xmlns:a16="http://schemas.microsoft.com/office/drawing/2014/main" id="{DACF0DE1-0EE7-A196-3CD9-1A929E74A5DE}"/>
              </a:ext>
            </a:extLst>
          </p:cNvPr>
          <p:cNvGraphicFramePr/>
          <p:nvPr>
            <p:extLst>
              <p:ext uri="{D42A27DB-BD31-4B8C-83A1-F6EECF244321}">
                <p14:modId xmlns:p14="http://schemas.microsoft.com/office/powerpoint/2010/main" val="1045888908"/>
              </p:ext>
            </p:extLst>
          </p:nvPr>
        </p:nvGraphicFramePr>
        <p:xfrm>
          <a:off x="609600" y="1235475"/>
          <a:ext cx="10058400" cy="467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AF8A0DBC-CAD0-3DA2-96D7-34EA70962FAF}"/>
              </a:ext>
            </a:extLst>
          </p:cNvPr>
          <p:cNvSpPr txBox="1"/>
          <p:nvPr/>
        </p:nvSpPr>
        <p:spPr>
          <a:xfrm>
            <a:off x="4506647" y="2413053"/>
            <a:ext cx="2692400" cy="348878"/>
          </a:xfrm>
          <a:prstGeom prst="rect">
            <a:avLst/>
          </a:prstGeom>
          <a:noFill/>
        </p:spPr>
        <p:txBody>
          <a:bodyPr wrap="square" rtlCol="0">
            <a:spAutoFit/>
          </a:bodyPr>
          <a:lstStyle/>
          <a:p>
            <a:r>
              <a:rPr lang="en-PH" sz="1667" dirty="0">
                <a:latin typeface="Decalotype Bold" panose="020B0604020202020204" charset="0"/>
              </a:rPr>
              <a:t>20% discounts and privileges</a:t>
            </a:r>
          </a:p>
        </p:txBody>
      </p:sp>
      <p:sp>
        <p:nvSpPr>
          <p:cNvPr id="9" name="TextBox 8">
            <a:extLst>
              <a:ext uri="{FF2B5EF4-FFF2-40B4-BE49-F238E27FC236}">
                <a16:creationId xmlns:a16="http://schemas.microsoft.com/office/drawing/2014/main" id="{0D2E3E57-98D8-86B6-3D8E-3D0378581352}"/>
              </a:ext>
            </a:extLst>
          </p:cNvPr>
          <p:cNvSpPr txBox="1"/>
          <p:nvPr/>
        </p:nvSpPr>
        <p:spPr>
          <a:xfrm>
            <a:off x="7823200" y="2413053"/>
            <a:ext cx="3867230" cy="348878"/>
          </a:xfrm>
          <a:prstGeom prst="rect">
            <a:avLst/>
          </a:prstGeom>
          <a:noFill/>
        </p:spPr>
        <p:txBody>
          <a:bodyPr wrap="square" rtlCol="0">
            <a:spAutoFit/>
          </a:bodyPr>
          <a:lstStyle/>
          <a:p>
            <a:r>
              <a:rPr lang="en-PH" sz="1667" dirty="0">
                <a:latin typeface="Decalotype Bold" panose="020B0604020202020204" charset="0"/>
              </a:rPr>
              <a:t>20% discounts and 12% VAT exemption </a:t>
            </a:r>
          </a:p>
        </p:txBody>
      </p:sp>
      <p:sp>
        <p:nvSpPr>
          <p:cNvPr id="10" name="TextBox 9">
            <a:extLst>
              <a:ext uri="{FF2B5EF4-FFF2-40B4-BE49-F238E27FC236}">
                <a16:creationId xmlns:a16="http://schemas.microsoft.com/office/drawing/2014/main" id="{9FD52310-E9B8-B051-73EB-9CD8FDF85B0A}"/>
              </a:ext>
            </a:extLst>
          </p:cNvPr>
          <p:cNvSpPr txBox="1"/>
          <p:nvPr/>
        </p:nvSpPr>
        <p:spPr>
          <a:xfrm>
            <a:off x="7823200" y="4096070"/>
            <a:ext cx="3454400" cy="348878"/>
          </a:xfrm>
          <a:prstGeom prst="rect">
            <a:avLst/>
          </a:prstGeom>
          <a:noFill/>
        </p:spPr>
        <p:txBody>
          <a:bodyPr wrap="square" rtlCol="0">
            <a:spAutoFit/>
          </a:bodyPr>
          <a:lstStyle/>
          <a:p>
            <a:r>
              <a:rPr lang="en-PH" sz="1667" dirty="0">
                <a:latin typeface="Decalotype Bold" panose="020B0604020202020204" charset="0"/>
              </a:rPr>
              <a:t>FREE </a:t>
            </a:r>
            <a:r>
              <a:rPr lang="en-PH" sz="1667" dirty="0" err="1">
                <a:latin typeface="Decalotype Bold" panose="020B0604020202020204" charset="0"/>
              </a:rPr>
              <a:t>Philhealth</a:t>
            </a:r>
            <a:r>
              <a:rPr lang="en-PH" sz="1667" dirty="0">
                <a:latin typeface="Decalotype Bold" panose="020B0604020202020204" charset="0"/>
              </a:rPr>
              <a:t> insurance  </a:t>
            </a:r>
          </a:p>
        </p:txBody>
      </p:sp>
      <p:sp>
        <p:nvSpPr>
          <p:cNvPr id="11" name="TextBox 10">
            <a:extLst>
              <a:ext uri="{FF2B5EF4-FFF2-40B4-BE49-F238E27FC236}">
                <a16:creationId xmlns:a16="http://schemas.microsoft.com/office/drawing/2014/main" id="{61F66FDA-C1F6-1862-F40A-B72AA1FB11F2}"/>
              </a:ext>
            </a:extLst>
          </p:cNvPr>
          <p:cNvSpPr txBox="1"/>
          <p:nvPr/>
        </p:nvSpPr>
        <p:spPr>
          <a:xfrm>
            <a:off x="4506647" y="4096070"/>
            <a:ext cx="3454400" cy="348878"/>
          </a:xfrm>
          <a:prstGeom prst="rect">
            <a:avLst/>
          </a:prstGeom>
          <a:noFill/>
        </p:spPr>
        <p:txBody>
          <a:bodyPr wrap="square" rtlCol="0">
            <a:spAutoFit/>
          </a:bodyPr>
          <a:lstStyle/>
          <a:p>
            <a:r>
              <a:rPr lang="en-PH" sz="1667" dirty="0">
                <a:latin typeface="Decalotype Bold" panose="020B0604020202020204" charset="0"/>
              </a:rPr>
              <a:t>Establishment of PDAO in LGUs   </a:t>
            </a:r>
          </a:p>
        </p:txBody>
      </p:sp>
      <p:sp>
        <p:nvSpPr>
          <p:cNvPr id="12" name="TextBox 11">
            <a:extLst>
              <a:ext uri="{FF2B5EF4-FFF2-40B4-BE49-F238E27FC236}">
                <a16:creationId xmlns:a16="http://schemas.microsoft.com/office/drawing/2014/main" id="{14542A1D-112F-AC87-68E5-13F242BD55C0}"/>
              </a:ext>
            </a:extLst>
          </p:cNvPr>
          <p:cNvSpPr txBox="1"/>
          <p:nvPr/>
        </p:nvSpPr>
        <p:spPr>
          <a:xfrm>
            <a:off x="4368800" y="5733005"/>
            <a:ext cx="3454400" cy="605422"/>
          </a:xfrm>
          <a:prstGeom prst="rect">
            <a:avLst/>
          </a:prstGeom>
          <a:noFill/>
        </p:spPr>
        <p:txBody>
          <a:bodyPr wrap="square" rtlCol="0">
            <a:spAutoFit/>
          </a:bodyPr>
          <a:lstStyle/>
          <a:p>
            <a:r>
              <a:rPr lang="en-PH" sz="1667" dirty="0">
                <a:latin typeface="Decalotype Bold" panose="020B0604020202020204" charset="0"/>
              </a:rPr>
              <a:t>1% Gov’t workforce reserved to persons with disability  </a:t>
            </a:r>
          </a:p>
        </p:txBody>
      </p:sp>
      <p:sp>
        <p:nvSpPr>
          <p:cNvPr id="13" name="Arrow: U-Turn 12">
            <a:extLst>
              <a:ext uri="{FF2B5EF4-FFF2-40B4-BE49-F238E27FC236}">
                <a16:creationId xmlns:a16="http://schemas.microsoft.com/office/drawing/2014/main" id="{F56AE76C-DD85-18E6-987C-5110D2D660BC}"/>
              </a:ext>
            </a:extLst>
          </p:cNvPr>
          <p:cNvSpPr/>
          <p:nvPr/>
        </p:nvSpPr>
        <p:spPr>
          <a:xfrm rot="5400000">
            <a:off x="3632200" y="2866893"/>
            <a:ext cx="1066801" cy="508000"/>
          </a:xfrm>
          <a:prstGeom prst="utur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sz="1200">
              <a:solidFill>
                <a:schemeClr val="tx1"/>
              </a:solidFill>
            </a:endParaRPr>
          </a:p>
        </p:txBody>
      </p:sp>
    </p:spTree>
    <p:extLst>
      <p:ext uri="{BB962C8B-B14F-4D97-AF65-F5344CB8AC3E}">
        <p14:creationId xmlns:p14="http://schemas.microsoft.com/office/powerpoint/2010/main" val="973163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3A8B26A-CF6C-9D71-48EC-ABE2833885D8}"/>
              </a:ext>
            </a:extLst>
          </p:cNvPr>
          <p:cNvSpPr txBox="1"/>
          <p:nvPr/>
        </p:nvSpPr>
        <p:spPr>
          <a:xfrm>
            <a:off x="3071447" y="1268159"/>
            <a:ext cx="5609494" cy="1077218"/>
          </a:xfrm>
          <a:prstGeom prst="rect">
            <a:avLst/>
          </a:prstGeom>
          <a:noFill/>
        </p:spPr>
        <p:txBody>
          <a:bodyPr wrap="square" rtlCol="0">
            <a:spAutoFit/>
          </a:bodyPr>
          <a:lstStyle/>
          <a:p>
            <a:pPr algn="ctr"/>
            <a:r>
              <a:rPr lang="en-US" sz="2800" b="1" dirty="0">
                <a:latin typeface="Berlin Sans FB" panose="020E0602020502020306" pitchFamily="34" charset="0"/>
              </a:rPr>
              <a:t>Right to Work and Employment</a:t>
            </a:r>
          </a:p>
          <a:p>
            <a:pPr algn="ctr"/>
            <a:endParaRPr lang="en-US" sz="800" b="1" dirty="0">
              <a:latin typeface="Berlin Sans FB" panose="020E0602020502020306" pitchFamily="34" charset="0"/>
            </a:endParaRPr>
          </a:p>
          <a:p>
            <a:pPr algn="ctr"/>
            <a:r>
              <a:rPr lang="en-US" sz="2800" dirty="0"/>
              <a:t>National Laws and Policy</a:t>
            </a:r>
          </a:p>
        </p:txBody>
      </p:sp>
      <p:grpSp>
        <p:nvGrpSpPr>
          <p:cNvPr id="14" name="Group 13">
            <a:extLst>
              <a:ext uri="{FF2B5EF4-FFF2-40B4-BE49-F238E27FC236}">
                <a16:creationId xmlns:a16="http://schemas.microsoft.com/office/drawing/2014/main" id="{7304FA71-A823-766D-692E-057228EDE28F}"/>
              </a:ext>
            </a:extLst>
          </p:cNvPr>
          <p:cNvGrpSpPr/>
          <p:nvPr/>
        </p:nvGrpSpPr>
        <p:grpSpPr>
          <a:xfrm>
            <a:off x="7751133" y="3588603"/>
            <a:ext cx="4563057" cy="3231659"/>
            <a:chOff x="7696689" y="4245258"/>
            <a:chExt cx="2211939" cy="1474625"/>
          </a:xfrm>
        </p:grpSpPr>
        <p:pic>
          <p:nvPicPr>
            <p:cNvPr id="11" name="Picture 10">
              <a:extLst>
                <a:ext uri="{FF2B5EF4-FFF2-40B4-BE49-F238E27FC236}">
                  <a16:creationId xmlns:a16="http://schemas.microsoft.com/office/drawing/2014/main" id="{61F78AA9-22EF-6017-FD5C-DCDBBA5ADD3A}"/>
                </a:ext>
              </a:extLst>
            </p:cNvPr>
            <p:cNvPicPr>
              <a:picLocks noChangeAspect="1"/>
            </p:cNvPicPr>
            <p:nvPr/>
          </p:nvPicPr>
          <p:blipFill>
            <a:blip r:embed="rId4">
              <a:alphaModFix amt="20000"/>
            </a:blip>
            <a:stretch>
              <a:fillRect/>
            </a:stretch>
          </p:blipFill>
          <p:spPr>
            <a:xfrm>
              <a:off x="7696689" y="4245258"/>
              <a:ext cx="2211939" cy="1474625"/>
            </a:xfrm>
            <a:prstGeom prst="rect">
              <a:avLst/>
            </a:prstGeom>
            <a:ln>
              <a:noFill/>
            </a:ln>
            <a:effectLst>
              <a:softEdge rad="112500"/>
            </a:effectLst>
          </p:spPr>
        </p:pic>
        <p:pic>
          <p:nvPicPr>
            <p:cNvPr id="12" name="Picture 11">
              <a:extLst>
                <a:ext uri="{FF2B5EF4-FFF2-40B4-BE49-F238E27FC236}">
                  <a16:creationId xmlns:a16="http://schemas.microsoft.com/office/drawing/2014/main" id="{32A5583B-D2A3-AC6D-362A-6E7399ED9D2D}"/>
                </a:ext>
              </a:extLst>
            </p:cNvPr>
            <p:cNvPicPr>
              <a:picLocks noChangeAspect="1"/>
            </p:cNvPicPr>
            <p:nvPr/>
          </p:nvPicPr>
          <p:blipFill>
            <a:blip r:embed="rId5">
              <a:alphaModFix amt="13000"/>
            </a:blip>
            <a:stretch>
              <a:fillRect/>
            </a:stretch>
          </p:blipFill>
          <p:spPr>
            <a:xfrm>
              <a:off x="8855324" y="4759424"/>
              <a:ext cx="738102" cy="738102"/>
            </a:xfrm>
            <a:prstGeom prst="rect">
              <a:avLst/>
            </a:prstGeom>
          </p:spPr>
        </p:pic>
      </p:grpSp>
      <p:sp>
        <p:nvSpPr>
          <p:cNvPr id="3" name="TextBox 14">
            <a:extLst>
              <a:ext uri="{FF2B5EF4-FFF2-40B4-BE49-F238E27FC236}">
                <a16:creationId xmlns:a16="http://schemas.microsoft.com/office/drawing/2014/main" id="{8B832D82-3C3F-7717-94DC-B063B8280E1A}"/>
              </a:ext>
            </a:extLst>
          </p:cNvPr>
          <p:cNvSpPr txBox="1"/>
          <p:nvPr/>
        </p:nvSpPr>
        <p:spPr>
          <a:xfrm>
            <a:off x="528047" y="2438394"/>
            <a:ext cx="10562191" cy="3167534"/>
          </a:xfrm>
          <a:prstGeom prst="rect">
            <a:avLst/>
          </a:prstGeom>
        </p:spPr>
        <p:txBody>
          <a:bodyPr wrap="square" lIns="0" tIns="0" rIns="0" bIns="0" rtlCol="0" anchor="t">
            <a:spAutoFit/>
          </a:bodyPr>
          <a:lstStyle/>
          <a:p>
            <a:pPr marL="288626" lvl="1" indent="-144313" algn="just">
              <a:lnSpc>
                <a:spcPts val="1871"/>
              </a:lnSpc>
              <a:buFont typeface="Arial"/>
              <a:buChar char="•"/>
            </a:pPr>
            <a:r>
              <a:rPr lang="en-US" b="1" dirty="0">
                <a:solidFill>
                  <a:srgbClr val="000000"/>
                </a:solidFill>
                <a:ea typeface="Carlito Bold"/>
                <a:cs typeface="Lucida Sans Unicode" panose="020B0602030504020204" pitchFamily="34" charset="0"/>
                <a:sym typeface="Carlito Bold"/>
              </a:rPr>
              <a:t>Proclamation No. 597</a:t>
            </a:r>
            <a:r>
              <a:rPr lang="en-US" dirty="0">
                <a:solidFill>
                  <a:srgbClr val="000000"/>
                </a:solidFill>
                <a:ea typeface="Carlito Bold"/>
                <a:cs typeface="Lucida Sans Unicode" panose="020B0602030504020204" pitchFamily="34" charset="0"/>
                <a:sym typeface="Carlito Bold"/>
              </a:rPr>
              <a:t>.  </a:t>
            </a:r>
            <a:r>
              <a:rPr lang="en-US" dirty="0">
                <a:solidFill>
                  <a:srgbClr val="000000"/>
                </a:solidFill>
                <a:ea typeface="Carlito"/>
                <a:cs typeface="Lucida Sans Unicode" panose="020B0602030504020204" pitchFamily="34" charset="0"/>
                <a:sym typeface="Carlito"/>
              </a:rPr>
              <a:t>Declaring July 17 to 23 of July as the "National Disability Rights Week" signed by the President</a:t>
            </a:r>
          </a:p>
          <a:p>
            <a:pPr marL="144313" lvl="1" algn="just">
              <a:lnSpc>
                <a:spcPts val="1871"/>
              </a:lnSpc>
            </a:pPr>
            <a:endParaRPr lang="en-PH" b="1" dirty="0"/>
          </a:p>
          <a:p>
            <a:pPr marL="288626" lvl="1" indent="-144313" algn="just">
              <a:lnSpc>
                <a:spcPts val="1871"/>
              </a:lnSpc>
              <a:buFont typeface="Arial"/>
              <a:buChar char="•"/>
            </a:pPr>
            <a:endParaRPr lang="en-US" b="1" dirty="0">
              <a:solidFill>
                <a:srgbClr val="000000"/>
              </a:solidFill>
              <a:ea typeface="Carlito"/>
              <a:cs typeface="Lucida Sans Unicode" panose="020B0602030504020204" pitchFamily="34" charset="0"/>
              <a:sym typeface="Carlito"/>
            </a:endParaRPr>
          </a:p>
          <a:p>
            <a:pPr marL="288626" lvl="1" indent="-144313" algn="just">
              <a:lnSpc>
                <a:spcPts val="1871"/>
              </a:lnSpc>
              <a:buFont typeface="Arial"/>
              <a:buChar char="•"/>
            </a:pPr>
            <a:r>
              <a:rPr lang="en-US" b="1" dirty="0">
                <a:solidFill>
                  <a:srgbClr val="000000"/>
                </a:solidFill>
                <a:ea typeface="Carlito Bold"/>
                <a:cs typeface="Lucida Sans Unicode" panose="020B0602030504020204" pitchFamily="34" charset="0"/>
                <a:sym typeface="Carlito Bold"/>
              </a:rPr>
              <a:t>Disability Inclusion in the IRR of RA No. 11966</a:t>
            </a:r>
            <a:r>
              <a:rPr lang="en-US" dirty="0">
                <a:solidFill>
                  <a:srgbClr val="000000"/>
                </a:solidFill>
                <a:ea typeface="Carlito Bold"/>
                <a:cs typeface="Lucida Sans Unicode" panose="020B0602030504020204" pitchFamily="34" charset="0"/>
                <a:sym typeface="Carlito Bold"/>
              </a:rPr>
              <a:t>, Public-Private Partnership (PPP) Code of the Philippines</a:t>
            </a:r>
          </a:p>
          <a:p>
            <a:pPr marL="144313" lvl="1" algn="just">
              <a:lnSpc>
                <a:spcPts val="1871"/>
              </a:lnSpc>
            </a:pPr>
            <a:endParaRPr lang="en-US" dirty="0">
              <a:solidFill>
                <a:srgbClr val="000000"/>
              </a:solidFill>
              <a:ea typeface="Carlito"/>
              <a:cs typeface="Lucida Sans Unicode" panose="020B0602030504020204" pitchFamily="34" charset="0"/>
              <a:sym typeface="Carlito"/>
            </a:endParaRPr>
          </a:p>
          <a:p>
            <a:pPr marL="144313" lvl="1" algn="just">
              <a:lnSpc>
                <a:spcPts val="1871"/>
              </a:lnSpc>
            </a:pPr>
            <a:endParaRPr lang="en-US" dirty="0">
              <a:solidFill>
                <a:srgbClr val="000000"/>
              </a:solidFill>
              <a:ea typeface="Carlito"/>
              <a:cs typeface="Lucida Sans Unicode" panose="020B0602030504020204" pitchFamily="34" charset="0"/>
              <a:sym typeface="Carlito"/>
            </a:endParaRPr>
          </a:p>
          <a:p>
            <a:pPr marL="288626" lvl="1" indent="-144313" algn="just">
              <a:lnSpc>
                <a:spcPts val="1871"/>
              </a:lnSpc>
              <a:buFont typeface="Arial"/>
              <a:buChar char="•"/>
            </a:pPr>
            <a:r>
              <a:rPr lang="en-US" b="1" dirty="0">
                <a:solidFill>
                  <a:srgbClr val="000000"/>
                </a:solidFill>
                <a:ea typeface="Carlito Bold"/>
                <a:cs typeface="Lucida Sans Unicode" panose="020B0602030504020204" pitchFamily="34" charset="0"/>
                <a:sym typeface="Carlito Bold"/>
              </a:rPr>
              <a:t>Joint Memorandum Circular No. 1 of 2023</a:t>
            </a:r>
            <a:r>
              <a:rPr lang="en-US" dirty="0">
                <a:solidFill>
                  <a:srgbClr val="000000"/>
                </a:solidFill>
                <a:ea typeface="Carlito Bold"/>
                <a:cs typeface="Lucida Sans Unicode" panose="020B0602030504020204" pitchFamily="34" charset="0"/>
                <a:sym typeface="Carlito Bold"/>
              </a:rPr>
              <a:t> by DILG, NCDA, and DSWD. </a:t>
            </a:r>
            <a:r>
              <a:rPr lang="en-US" dirty="0">
                <a:solidFill>
                  <a:srgbClr val="000000"/>
                </a:solidFill>
                <a:ea typeface="Carlito"/>
                <a:cs typeface="Lucida Sans Unicode" panose="020B0602030504020204" pitchFamily="34" charset="0"/>
                <a:sym typeface="Carlito"/>
              </a:rPr>
              <a:t>Guideline on the roles and coordination mechanism between PDAO and Local Social Welfare and Development Office</a:t>
            </a:r>
          </a:p>
          <a:p>
            <a:pPr marL="144313" lvl="1" algn="just">
              <a:lnSpc>
                <a:spcPts val="1871"/>
              </a:lnSpc>
            </a:pPr>
            <a:endParaRPr lang="en-US" dirty="0">
              <a:solidFill>
                <a:srgbClr val="000000"/>
              </a:solidFill>
              <a:ea typeface="Carlito"/>
              <a:cs typeface="Lucida Sans Unicode" panose="020B0602030504020204" pitchFamily="34" charset="0"/>
              <a:sym typeface="Carlito"/>
            </a:endParaRPr>
          </a:p>
          <a:p>
            <a:pPr marL="144313" lvl="1" algn="just">
              <a:lnSpc>
                <a:spcPts val="1871"/>
              </a:lnSpc>
            </a:pPr>
            <a:endParaRPr lang="en-US" dirty="0">
              <a:solidFill>
                <a:srgbClr val="000000"/>
              </a:solidFill>
              <a:ea typeface="Carlito"/>
              <a:cs typeface="Lucida Sans Unicode" panose="020B0602030504020204" pitchFamily="34" charset="0"/>
              <a:sym typeface="Carlito"/>
            </a:endParaRPr>
          </a:p>
          <a:p>
            <a:pPr marL="288626" lvl="1" indent="-144313" algn="just">
              <a:lnSpc>
                <a:spcPts val="1871"/>
              </a:lnSpc>
              <a:buFont typeface="Arial"/>
              <a:buChar char="•"/>
            </a:pPr>
            <a:r>
              <a:rPr lang="en-US" b="1" dirty="0">
                <a:solidFill>
                  <a:srgbClr val="000000"/>
                </a:solidFill>
                <a:ea typeface="Carlito Bold"/>
                <a:cs typeface="Lucida Sans Unicode" panose="020B0602030504020204" pitchFamily="34" charset="0"/>
                <a:sym typeface="Carlito Bold"/>
              </a:rPr>
              <a:t>NCDA Board Resolution No. 1, Series of 2023</a:t>
            </a:r>
            <a:r>
              <a:rPr lang="en-US" dirty="0">
                <a:solidFill>
                  <a:srgbClr val="000000"/>
                </a:solidFill>
                <a:ea typeface="Carlito Bold"/>
                <a:cs typeface="Lucida Sans Unicode" panose="020B0602030504020204" pitchFamily="34" charset="0"/>
                <a:sym typeface="Carlito Bold"/>
              </a:rPr>
              <a:t>: </a:t>
            </a:r>
            <a:r>
              <a:rPr lang="en-US" dirty="0">
                <a:solidFill>
                  <a:srgbClr val="000000"/>
                </a:solidFill>
                <a:ea typeface="Carlito"/>
                <a:cs typeface="Lucida Sans Unicode" panose="020B0602030504020204" pitchFamily="34" charset="0"/>
                <a:sym typeface="Carlito"/>
              </a:rPr>
              <a:t>"A Resolution Urging Local Government Units to Establish Social Protection Program and Services for Persons with Disabilities". </a:t>
            </a:r>
          </a:p>
        </p:txBody>
      </p:sp>
    </p:spTree>
    <p:extLst>
      <p:ext uri="{BB962C8B-B14F-4D97-AF65-F5344CB8AC3E}">
        <p14:creationId xmlns:p14="http://schemas.microsoft.com/office/powerpoint/2010/main" val="2044358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2A5583B-D2A3-AC6D-362A-6E7399ED9D2D}"/>
              </a:ext>
            </a:extLst>
          </p:cNvPr>
          <p:cNvPicPr>
            <a:picLocks noChangeAspect="1"/>
          </p:cNvPicPr>
          <p:nvPr/>
        </p:nvPicPr>
        <p:blipFill>
          <a:blip r:embed="rId4">
            <a:alphaModFix amt="13000"/>
          </a:blip>
          <a:stretch>
            <a:fillRect/>
          </a:stretch>
        </p:blipFill>
        <p:spPr>
          <a:xfrm>
            <a:off x="9479805" y="4379481"/>
            <a:ext cx="3452059" cy="3667240"/>
          </a:xfrm>
          <a:prstGeom prst="rect">
            <a:avLst/>
          </a:prstGeom>
        </p:spPr>
      </p:pic>
      <p:sp>
        <p:nvSpPr>
          <p:cNvPr id="3" name="TextBox 2">
            <a:extLst>
              <a:ext uri="{FF2B5EF4-FFF2-40B4-BE49-F238E27FC236}">
                <a16:creationId xmlns:a16="http://schemas.microsoft.com/office/drawing/2014/main" id="{3091024D-4B37-4113-AFD0-DDDCC07DC6CF}"/>
              </a:ext>
            </a:extLst>
          </p:cNvPr>
          <p:cNvSpPr txBox="1"/>
          <p:nvPr/>
        </p:nvSpPr>
        <p:spPr>
          <a:xfrm>
            <a:off x="426720" y="1405852"/>
            <a:ext cx="10776352" cy="954107"/>
          </a:xfrm>
          <a:prstGeom prst="rect">
            <a:avLst/>
          </a:prstGeom>
          <a:noFill/>
        </p:spPr>
        <p:txBody>
          <a:bodyPr wrap="square" rtlCol="0">
            <a:spAutoFit/>
          </a:bodyPr>
          <a:lstStyle/>
          <a:p>
            <a:r>
              <a:rPr lang="en-US" sz="2800" b="1" dirty="0">
                <a:solidFill>
                  <a:srgbClr val="002060"/>
                </a:solidFill>
              </a:rPr>
              <a:t>NCDA member agencies and partners initiatives on employment of Persons with Disabilities</a:t>
            </a:r>
            <a:r>
              <a:rPr lang="en-PH" sz="2800" b="1" dirty="0">
                <a:solidFill>
                  <a:srgbClr val="002060"/>
                </a:solidFill>
              </a:rPr>
              <a:t> </a:t>
            </a:r>
          </a:p>
        </p:txBody>
      </p:sp>
      <p:sp>
        <p:nvSpPr>
          <p:cNvPr id="4" name="TextBox 3">
            <a:extLst>
              <a:ext uri="{FF2B5EF4-FFF2-40B4-BE49-F238E27FC236}">
                <a16:creationId xmlns:a16="http://schemas.microsoft.com/office/drawing/2014/main" id="{0A91B5C5-6C01-7E80-6285-C085A9553F60}"/>
              </a:ext>
            </a:extLst>
          </p:cNvPr>
          <p:cNvSpPr txBox="1"/>
          <p:nvPr/>
        </p:nvSpPr>
        <p:spPr>
          <a:xfrm>
            <a:off x="426720" y="2756767"/>
            <a:ext cx="11013913" cy="3877985"/>
          </a:xfrm>
          <a:prstGeom prst="rect">
            <a:avLst/>
          </a:prstGeom>
          <a:noFill/>
        </p:spPr>
        <p:txBody>
          <a:bodyPr wrap="square" rtlCol="0">
            <a:spAutoFit/>
          </a:bodyPr>
          <a:lstStyle/>
          <a:p>
            <a:pPr marL="268288" lvl="0" indent="-268288">
              <a:buFont typeface="Arial" panose="020B0604020202020204" pitchFamily="34" charset="0"/>
              <a:buChar char="•"/>
            </a:pPr>
            <a:r>
              <a:rPr lang="en-PH" sz="2200" dirty="0"/>
              <a:t>As of June 30, 2023 a total of 8,218 persons with disabilities are working in the government.  4,582 are male and 3,636 are female based on Civil Service Commission (CSC) Inventory of Government Human Resources</a:t>
            </a:r>
          </a:p>
          <a:p>
            <a:pPr marL="268288" lvl="0" indent="-268288">
              <a:buFont typeface="Arial" panose="020B0604020202020204" pitchFamily="34" charset="0"/>
              <a:buChar char="•"/>
            </a:pPr>
            <a:endParaRPr lang="en-PH" sz="1600" dirty="0"/>
          </a:p>
          <a:p>
            <a:pPr marL="268288" lvl="0" indent="-268288">
              <a:buFont typeface="Arial" panose="020B0604020202020204" pitchFamily="34" charset="0"/>
              <a:buChar char="•"/>
            </a:pPr>
            <a:r>
              <a:rPr lang="en-PH" sz="2200" dirty="0"/>
              <a:t>Civil Service Commission (CSC) Resolution No. 1701159 , July 31, 2017 Reasonable accommodation for persons with disabilities taking the Civil Service Examinations</a:t>
            </a:r>
          </a:p>
          <a:p>
            <a:pPr marL="268288" lvl="0" indent="-268288">
              <a:buFont typeface="Arial" panose="020B0604020202020204" pitchFamily="34" charset="0"/>
              <a:buChar char="•"/>
            </a:pPr>
            <a:r>
              <a:rPr lang="en-PH" sz="2200" dirty="0"/>
              <a:t>Free civil service exam</a:t>
            </a:r>
          </a:p>
          <a:p>
            <a:pPr lvl="0"/>
            <a:endParaRPr lang="en-PH" sz="1600" dirty="0"/>
          </a:p>
          <a:p>
            <a:pPr marL="268288" lvl="0" indent="-268288">
              <a:buFont typeface="Arial" panose="020B0604020202020204" pitchFamily="34" charset="0"/>
              <a:buChar char="•"/>
            </a:pPr>
            <a:r>
              <a:rPr lang="en-US" sz="2200" dirty="0">
                <a:effectLst/>
                <a:ea typeface="Calibri" panose="020F0502020204030204" pitchFamily="34" charset="0"/>
                <a:cs typeface="Times New Roman" panose="02020603050405020304" pitchFamily="18" charset="0"/>
              </a:rPr>
              <a:t>CSC Resolution No. 2200209, May 18, 2022 Flexible Work Arrangements in the Government</a:t>
            </a:r>
            <a:endParaRPr lang="en-PH" sz="2200" dirty="0"/>
          </a:p>
          <a:p>
            <a:pPr lvl="0"/>
            <a:endParaRPr lang="en-PH" sz="1600" dirty="0"/>
          </a:p>
          <a:p>
            <a:pPr marL="268288" indent="-268288">
              <a:buFont typeface="Arial" panose="020B0604020202020204" pitchFamily="34" charset="0"/>
              <a:buChar char="•"/>
            </a:pPr>
            <a:r>
              <a:rPr lang="en-US" sz="2200" dirty="0"/>
              <a:t>LGUs Hiring Persons with Disabilities for their PDAOs </a:t>
            </a:r>
            <a:endParaRPr lang="en-PH" sz="2200" dirty="0"/>
          </a:p>
          <a:p>
            <a:pPr lvl="0"/>
            <a:endParaRPr lang="en-PH" sz="2200" dirty="0"/>
          </a:p>
        </p:txBody>
      </p:sp>
    </p:spTree>
    <p:extLst>
      <p:ext uri="{BB962C8B-B14F-4D97-AF65-F5344CB8AC3E}">
        <p14:creationId xmlns:p14="http://schemas.microsoft.com/office/powerpoint/2010/main" val="1835855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9BB1360-8993-C396-4B70-B727A97011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 y="217022"/>
            <a:ext cx="571846" cy="571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DDCC309-A2CF-7BB7-999F-686496391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975" y="200104"/>
            <a:ext cx="656739" cy="61498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95AAD860-5C3D-F07E-FFCC-CC47D89FDC81}"/>
              </a:ext>
            </a:extLst>
          </p:cNvPr>
          <p:cNvSpPr/>
          <p:nvPr/>
        </p:nvSpPr>
        <p:spPr>
          <a:xfrm flipV="1">
            <a:off x="0" y="1007800"/>
            <a:ext cx="12192000" cy="72000"/>
          </a:xfrm>
          <a:prstGeom prst="rect">
            <a:avLst/>
          </a:prstGeom>
          <a:solidFill>
            <a:srgbClr val="CC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F59FF5-55A1-A70B-3A0E-6EFAEC503FDE}"/>
              </a:ext>
            </a:extLst>
          </p:cNvPr>
          <p:cNvSpPr/>
          <p:nvPr/>
        </p:nvSpPr>
        <p:spPr>
          <a:xfrm flipV="1">
            <a:off x="0" y="922354"/>
            <a:ext cx="12192000" cy="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8B36D8F-B3E0-4000-018C-E6809CD0201E}"/>
              </a:ext>
            </a:extLst>
          </p:cNvPr>
          <p:cNvSpPr txBox="1"/>
          <p:nvPr/>
        </p:nvSpPr>
        <p:spPr>
          <a:xfrm>
            <a:off x="426720" y="1566665"/>
            <a:ext cx="9916457" cy="954107"/>
          </a:xfrm>
          <a:prstGeom prst="rect">
            <a:avLst/>
          </a:prstGeom>
          <a:noFill/>
        </p:spPr>
        <p:txBody>
          <a:bodyPr wrap="square" rtlCol="0">
            <a:spAutoFit/>
          </a:bodyPr>
          <a:lstStyle/>
          <a:p>
            <a:r>
              <a:rPr lang="en-US" sz="2800" b="1" dirty="0">
                <a:solidFill>
                  <a:srgbClr val="002060"/>
                </a:solidFill>
              </a:rPr>
              <a:t>NCDA initiatives on work and employment for Persons with Disabilities</a:t>
            </a:r>
            <a:r>
              <a:rPr lang="en-PH" sz="2800" b="1" dirty="0">
                <a:solidFill>
                  <a:srgbClr val="002060"/>
                </a:solidFill>
              </a:rPr>
              <a:t> </a:t>
            </a:r>
          </a:p>
        </p:txBody>
      </p:sp>
      <p:sp>
        <p:nvSpPr>
          <p:cNvPr id="3" name="TextBox 2">
            <a:extLst>
              <a:ext uri="{FF2B5EF4-FFF2-40B4-BE49-F238E27FC236}">
                <a16:creationId xmlns:a16="http://schemas.microsoft.com/office/drawing/2014/main" id="{DCD193EA-B884-EEE3-83D4-52BAC8B0D0A4}"/>
              </a:ext>
            </a:extLst>
          </p:cNvPr>
          <p:cNvSpPr txBox="1"/>
          <p:nvPr/>
        </p:nvSpPr>
        <p:spPr>
          <a:xfrm>
            <a:off x="712643" y="2837493"/>
            <a:ext cx="10129240" cy="3231654"/>
          </a:xfrm>
          <a:prstGeom prst="rect">
            <a:avLst/>
          </a:prstGeom>
          <a:noFill/>
        </p:spPr>
        <p:txBody>
          <a:bodyPr wrap="square" rtlCol="0">
            <a:spAutoFit/>
          </a:bodyPr>
          <a:lstStyle/>
          <a:p>
            <a:pPr marL="457200" lvl="0" indent="-457200">
              <a:buFont typeface="Wingdings" panose="05000000000000000000" pitchFamily="2" charset="2"/>
              <a:buChar char="Ø"/>
            </a:pPr>
            <a:r>
              <a:rPr lang="en-US" sz="2600" dirty="0"/>
              <a:t>Provision of assistive devices </a:t>
            </a:r>
          </a:p>
          <a:p>
            <a:pPr marL="457200" lvl="0" indent="-457200">
              <a:buFont typeface="Wingdings" panose="05000000000000000000" pitchFamily="2" charset="2"/>
              <a:buChar char="Ø"/>
            </a:pPr>
            <a:endParaRPr lang="en-PH" sz="1600" dirty="0"/>
          </a:p>
          <a:p>
            <a:pPr marL="457200" lvl="0" indent="-457200">
              <a:buFont typeface="Wingdings" panose="05000000000000000000" pitchFamily="2" charset="2"/>
              <a:buChar char="Ø"/>
            </a:pPr>
            <a:r>
              <a:rPr lang="en-US" sz="2600" dirty="0"/>
              <a:t>Referral Services </a:t>
            </a:r>
          </a:p>
          <a:p>
            <a:pPr lvl="0"/>
            <a:endParaRPr lang="en-PH" sz="1600" dirty="0"/>
          </a:p>
          <a:p>
            <a:pPr marL="457200" lvl="0" indent="-457200">
              <a:buFont typeface="Wingdings" panose="05000000000000000000" pitchFamily="2" charset="2"/>
              <a:buChar char="Ø"/>
            </a:pPr>
            <a:r>
              <a:rPr lang="en-US" sz="2600" dirty="0"/>
              <a:t>Disability Sensitivity Orientation/Trainings for public </a:t>
            </a:r>
          </a:p>
          <a:p>
            <a:pPr lvl="0"/>
            <a:r>
              <a:rPr lang="en-US" sz="2600" dirty="0"/>
              <a:t>       and private agencies</a:t>
            </a:r>
          </a:p>
          <a:p>
            <a:pPr lvl="0"/>
            <a:endParaRPr lang="en-PH" sz="1600" dirty="0"/>
          </a:p>
          <a:p>
            <a:pPr marL="457200" lvl="0" indent="-457200">
              <a:buFont typeface="Wingdings" panose="05000000000000000000" pitchFamily="2" charset="2"/>
              <a:buChar char="Ø"/>
            </a:pPr>
            <a:r>
              <a:rPr lang="en-US" sz="2600" dirty="0"/>
              <a:t>Consultations with NGAs &amp; stakeholders for policy </a:t>
            </a:r>
          </a:p>
          <a:p>
            <a:pPr lvl="0"/>
            <a:r>
              <a:rPr lang="en-US" sz="2600" dirty="0"/>
              <a:t>      development</a:t>
            </a:r>
            <a:endParaRPr lang="en-PH" sz="2600" dirty="0"/>
          </a:p>
        </p:txBody>
      </p:sp>
      <p:pic>
        <p:nvPicPr>
          <p:cNvPr id="8" name="Picture 7">
            <a:extLst>
              <a:ext uri="{FF2B5EF4-FFF2-40B4-BE49-F238E27FC236}">
                <a16:creationId xmlns:a16="http://schemas.microsoft.com/office/drawing/2014/main" id="{C805FB87-2645-5262-DC46-167880B971AF}"/>
              </a:ext>
            </a:extLst>
          </p:cNvPr>
          <p:cNvPicPr>
            <a:picLocks noChangeAspect="1"/>
          </p:cNvPicPr>
          <p:nvPr/>
        </p:nvPicPr>
        <p:blipFill>
          <a:blip r:embed="rId4">
            <a:alphaModFix amt="20000"/>
          </a:blip>
          <a:stretch>
            <a:fillRect/>
          </a:stretch>
        </p:blipFill>
        <p:spPr>
          <a:xfrm>
            <a:off x="7119933" y="4688959"/>
            <a:ext cx="4030294" cy="2324182"/>
          </a:xfrm>
          <a:prstGeom prst="ellipse">
            <a:avLst/>
          </a:prstGeom>
          <a:ln>
            <a:noFill/>
          </a:ln>
          <a:effectLst>
            <a:softEdge rad="112500"/>
          </a:effectLst>
        </p:spPr>
      </p:pic>
      <p:pic>
        <p:nvPicPr>
          <p:cNvPr id="7" name="Picture 6">
            <a:extLst>
              <a:ext uri="{FF2B5EF4-FFF2-40B4-BE49-F238E27FC236}">
                <a16:creationId xmlns:a16="http://schemas.microsoft.com/office/drawing/2014/main" id="{AF2B7F4D-0ADA-08B8-A440-94A0E99A0FA3}"/>
              </a:ext>
            </a:extLst>
          </p:cNvPr>
          <p:cNvPicPr>
            <a:picLocks noChangeAspect="1"/>
          </p:cNvPicPr>
          <p:nvPr/>
        </p:nvPicPr>
        <p:blipFill>
          <a:blip r:embed="rId5">
            <a:alphaModFix amt="20000"/>
          </a:blip>
          <a:stretch>
            <a:fillRect/>
          </a:stretch>
        </p:blipFill>
        <p:spPr>
          <a:xfrm>
            <a:off x="8782004" y="2931266"/>
            <a:ext cx="3998683" cy="2655496"/>
          </a:xfrm>
          <a:prstGeom prst="rect">
            <a:avLst/>
          </a:prstGeom>
        </p:spPr>
      </p:pic>
    </p:spTree>
    <p:extLst>
      <p:ext uri="{BB962C8B-B14F-4D97-AF65-F5344CB8AC3E}">
        <p14:creationId xmlns:p14="http://schemas.microsoft.com/office/powerpoint/2010/main" val="10918843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TotalTime>
  <Words>1003</Words>
  <Application>Microsoft Macintosh PowerPoint</Application>
  <PresentationFormat>Widescreen</PresentationFormat>
  <Paragraphs>147</Paragraphs>
  <Slides>16</Slides>
  <Notes>3</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16</vt:i4>
      </vt:variant>
    </vt:vector>
  </HeadingPairs>
  <TitlesOfParts>
    <vt:vector size="33" baseType="lpstr">
      <vt:lpstr>Brush Script MT</vt:lpstr>
      <vt:lpstr>Arial</vt:lpstr>
      <vt:lpstr>Berlin Sans FB</vt:lpstr>
      <vt:lpstr>Broadway</vt:lpstr>
      <vt:lpstr>Calibri</vt:lpstr>
      <vt:lpstr>Calibri Light</vt:lpstr>
      <vt:lpstr>Canva Sans Bold</vt:lpstr>
      <vt:lpstr>Carlito</vt:lpstr>
      <vt:lpstr>Carlito Bold</vt:lpstr>
      <vt:lpstr>Decalotype Bold</vt:lpstr>
      <vt:lpstr>Gotham Light</vt:lpstr>
      <vt:lpstr>Inter Bold</vt:lpstr>
      <vt:lpstr>Lucida Sans Unicode</vt:lpstr>
      <vt:lpstr>Montserrat Bold</vt:lpstr>
      <vt:lpstr>Montserrat Italics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NCDA Council</dc:creator>
  <cp:lastModifiedBy>glenda relova</cp:lastModifiedBy>
  <cp:revision>45</cp:revision>
  <dcterms:created xsi:type="dcterms:W3CDTF">2024-06-28T14:45:27Z</dcterms:created>
  <dcterms:modified xsi:type="dcterms:W3CDTF">2024-12-01T03:19:34Z</dcterms:modified>
</cp:coreProperties>
</file>