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6"/>
  </p:notesMasterIdLst>
  <p:handoutMasterIdLst>
    <p:handoutMasterId r:id="rId17"/>
  </p:handoutMasterIdLst>
  <p:sldIdLst>
    <p:sldId id="323" r:id="rId5"/>
    <p:sldId id="304" r:id="rId6"/>
    <p:sldId id="322" r:id="rId7"/>
    <p:sldId id="281" r:id="rId8"/>
    <p:sldId id="282" r:id="rId9"/>
    <p:sldId id="314" r:id="rId10"/>
    <p:sldId id="315" r:id="rId11"/>
    <p:sldId id="317" r:id="rId12"/>
    <p:sldId id="318" r:id="rId13"/>
    <p:sldId id="319" r:id="rId14"/>
    <p:sldId id="321" r:id="rId15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5388" autoAdjust="0"/>
  </p:normalViewPr>
  <p:slideViewPr>
    <p:cSldViewPr snapToGrid="0" snapToObjects="1">
      <p:cViewPr varScale="1">
        <p:scale>
          <a:sx n="74" d="100"/>
          <a:sy n="74" d="100"/>
        </p:scale>
        <p:origin x="54" y="78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25" d="100"/>
          <a:sy n="25" d="100"/>
        </p:scale>
        <p:origin x="348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70FB6-164E-0840-A35B-09E9F3D45F76}" type="datetimeyyyy">
              <a:rPr lang="en-US" smtClean="0"/>
              <a:t>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BD0AB-C59E-4A46-83D3-F07787446B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84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38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668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71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97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67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742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4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4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>
            <a:extLst>
              <a:ext uri="{FF2B5EF4-FFF2-40B4-BE49-F238E27FC236}">
                <a16:creationId xmlns:a16="http://schemas.microsoft.com/office/drawing/2014/main" id="{BA5D5A72-CB6F-F8DE-E2C9-90459C8C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anchor="ctr" anchorCtr="0">
            <a:no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014917C-8694-B4A4-A211-0F31F00E2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7DB6972-BB75-254A-BA88-C0C3E6E93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Image 2">
            <a:extLst>
              <a:ext uri="{FF2B5EF4-FFF2-40B4-BE49-F238E27FC236}">
                <a16:creationId xmlns:a16="http://schemas.microsoft.com/office/drawing/2014/main" id="{790E862E-398F-571C-EC2C-3D17164DE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54">
            <a:extLst>
              <a:ext uri="{FF2B5EF4-FFF2-40B4-BE49-F238E27FC236}">
                <a16:creationId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phic 28">
            <a:extLst>
              <a:ext uri="{FF2B5EF4-FFF2-40B4-BE49-F238E27FC236}">
                <a16:creationId xmlns:a16="http://schemas.microsoft.com/office/drawing/2014/main" id="{D5595DD5-43B0-252F-8BC6-6B74340C5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BC3A3767-6C5E-8188-0A49-955BBACE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C6639AD7-128F-B39D-B45F-0F22A2C6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48479A23-C29C-C711-510C-05B69B882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Image 2">
            <a:extLst>
              <a:ext uri="{FF2B5EF4-FFF2-40B4-BE49-F238E27FC236}">
                <a16:creationId xmlns:a16="http://schemas.microsoft.com/office/drawing/2014/main" id="{F3DC42FA-4B8F-2EFC-CAB4-1CCAB93B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/>
          <a:lstStyle>
            <a:lvl1pPr algn="ctr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B515B5-2D9F-58E1-6E3C-CCBF105D8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5CCFEDF9-5B69-87BA-8A33-35033DA40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>
            <a:extLst>
              <a:ext uri="{FF2B5EF4-FFF2-40B4-BE49-F238E27FC236}">
                <a16:creationId xmlns:a16="http://schemas.microsoft.com/office/drawing/2014/main" id="{EFFAEAD9-58A9-096B-C6D0-58F7AD08E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37D12D-0FCA-3396-988D-452D3D526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10CE8-8A83-C0D3-623E-AFCC6C6A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A66C80-37C3-6D28-7564-733A30B2C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Freeform: Shape 28">
              <a:extLst>
                <a:ext uri="{FF2B5EF4-FFF2-40B4-BE49-F238E27FC236}">
                  <a16:creationId xmlns:a16="http://schemas.microsoft.com/office/drawing/2014/main" id="{D9DB7C23-E0CF-A75F-BFFD-4E7679AF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4D62A0CC-A0CE-403A-A167-27225B2C6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Image 2">
              <a:extLst>
                <a:ext uri="{FF2B5EF4-FFF2-40B4-BE49-F238E27FC236}">
                  <a16:creationId xmlns:a16="http://schemas.microsoft.com/office/drawing/2014/main" id="{F8AD83DA-A293-6D56-F606-7C98C403A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anchor="ctr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6F8B46B-EF6E-BC12-09E2-0F3B77919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7B4F11-E150-473B-98F5-6E6AC9646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8E2FA61-C047-21BB-AA50-F84AD768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A2791BA-760E-9FA5-8743-D0B699FC9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2" name="Picture Placeholder 7">
            <a:extLst>
              <a:ext uri="{FF2B5EF4-FFF2-40B4-BE49-F238E27FC236}">
                <a16:creationId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 1">
            <a:extLst>
              <a:ext uri="{FF2B5EF4-FFF2-40B4-BE49-F238E27FC236}">
                <a16:creationId xmlns:a16="http://schemas.microsoft.com/office/drawing/2014/main" id="{2A3EC91E-4089-D366-06D3-3E66F93DF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Image 4">
            <a:extLst>
              <a:ext uri="{FF2B5EF4-FFF2-40B4-BE49-F238E27FC236}">
                <a16:creationId xmlns:a16="http://schemas.microsoft.com/office/drawing/2014/main" id="{EC46DC71-C12A-96C8-3FE2-AA95AB58B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anchor="b" anchorCtr="0">
            <a:noAutofit/>
          </a:bodyPr>
          <a:lstStyle>
            <a:lvl1pPr algn="l">
              <a:lnSpc>
                <a:spcPct val="100000"/>
              </a:lnSpc>
              <a:defRPr sz="36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Image 0">
            <a:extLst>
              <a:ext uri="{FF2B5EF4-FFF2-40B4-BE49-F238E27FC236}">
                <a16:creationId xmlns:a16="http://schemas.microsoft.com/office/drawing/2014/main" id="{CD2D664E-6702-6607-A37E-2E9961449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951C5737-DF7E-D671-AC74-9E488335B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>
            <a:extLst>
              <a:ext uri="{FF2B5EF4-FFF2-40B4-BE49-F238E27FC236}">
                <a16:creationId xmlns:a16="http://schemas.microsoft.com/office/drawing/2014/main" id="{B9036D42-A06F-E6EE-BB91-8BAF04519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>
            <a:extLst>
              <a:ext uri="{FF2B5EF4-FFF2-40B4-BE49-F238E27FC236}">
                <a16:creationId xmlns:a16="http://schemas.microsoft.com/office/drawing/2014/main" id="{86E0540C-3355-A50D-AC61-047B54B70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>
            <a:extLst>
              <a:ext uri="{FF2B5EF4-FFF2-40B4-BE49-F238E27FC236}">
                <a16:creationId xmlns:a16="http://schemas.microsoft.com/office/drawing/2014/main" id="{3C7B0BB3-A5CA-7C72-DC39-AD00EC909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7871527-68A5-0A5C-F5A6-A80523BAC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EB118B3-9B06-AD11-738A-7A0651F98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EA94262-504E-06F2-F383-E832C37B1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indent="-283464">
              <a:spcBef>
                <a:spcPts val="1000"/>
              </a:spcBef>
              <a:defRPr sz="1800"/>
            </a:lvl2pPr>
            <a:lvl3pPr indent="-283464">
              <a:spcBef>
                <a:spcPts val="1000"/>
              </a:spcBef>
              <a:defRPr sz="1800"/>
            </a:lvl3pPr>
            <a:lvl4pPr indent="-283464">
              <a:spcBef>
                <a:spcPts val="1000"/>
              </a:spcBef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152F76-E42E-3D76-6BDB-2FA0D6921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Freeform: Shape 28">
              <a:extLst>
                <a:ext uri="{FF2B5EF4-FFF2-40B4-BE49-F238E27FC236}">
                  <a16:creationId xmlns:a16="http://schemas.microsoft.com/office/drawing/2014/main" id="{ED0348C7-D83F-0AD7-2539-41219A795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21" name="Freeform: Shape 25">
              <a:extLst>
                <a:ext uri="{FF2B5EF4-FFF2-40B4-BE49-F238E27FC236}">
                  <a16:creationId xmlns:a16="http://schemas.microsoft.com/office/drawing/2014/main" id="{E911AA2D-BE77-278D-CD2E-2EB3E180F3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B6CE0BA6-C0FD-AC39-6C31-8477E0CAF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Image 2">
              <a:extLst>
                <a:ext uri="{FF2B5EF4-FFF2-40B4-BE49-F238E27FC236}">
                  <a16:creationId xmlns:a16="http://schemas.microsoft.com/office/drawing/2014/main" id="{666AD1A4-36DE-12F3-BB78-BA678A595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8259CF0-6BC5-3693-6F49-C4489C07C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Image 4">
            <a:extLst>
              <a:ext uri="{FF2B5EF4-FFF2-40B4-BE49-F238E27FC236}">
                <a16:creationId xmlns:a16="http://schemas.microsoft.com/office/drawing/2014/main" id="{9019DA73-2516-F3D2-ECDB-620C90483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665DA82-D253-8EC5-5DFB-F0266ED9F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pic>
        <p:nvPicPr>
          <p:cNvPr id="21" name="Image 2">
            <a:extLst>
              <a:ext uri="{FF2B5EF4-FFF2-40B4-BE49-F238E27FC236}">
                <a16:creationId xmlns:a16="http://schemas.microsoft.com/office/drawing/2014/main" id="{A8B7F1F1-806C-8D65-7340-220A0C465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76518D4-6149-BA03-3BE5-6A13A792C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aomaicenter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D51F145-C025-417B-B3B7-341B1E932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Increasing Employment Opportunities for Visually impaired people in Vietnam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5AA55-DA03-4DBD-AC91-B30F665C88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125200" y="457200"/>
            <a:ext cx="1066800" cy="471488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A7A5EE5-30A4-447F-B3D9-0D140615C067}"/>
              </a:ext>
            </a:extLst>
          </p:cNvPr>
          <p:cNvSpPr txBox="1">
            <a:spLocks/>
          </p:cNvSpPr>
          <p:nvPr/>
        </p:nvSpPr>
        <p:spPr>
          <a:xfrm>
            <a:off x="1654500" y="5184654"/>
            <a:ext cx="6392421" cy="1530037"/>
          </a:xfrm>
          <a:prstGeom prst="rect">
            <a:avLst/>
          </a:prstGeom>
        </p:spPr>
        <p:txBody>
          <a:bodyPr/>
          <a:lstStyle>
            <a:lvl1pPr marL="347472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Dang </a:t>
            </a:r>
            <a:r>
              <a:rPr lang="en-US" sz="2000" dirty="0" err="1">
                <a:solidFill>
                  <a:schemeClr val="bg1"/>
                </a:solidFill>
              </a:rPr>
              <a:t>Hoai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Phúc</a:t>
            </a:r>
            <a:endParaRPr lang="en-US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Executive Director, Sao Mai For The Blind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Email: phuc@saomaicenter.org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Phone: +84-903979323</a:t>
            </a:r>
          </a:p>
        </p:txBody>
      </p:sp>
    </p:spTree>
    <p:extLst>
      <p:ext uri="{BB962C8B-B14F-4D97-AF65-F5344CB8AC3E}">
        <p14:creationId xmlns:p14="http://schemas.microsoft.com/office/powerpoint/2010/main" val="1019765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136FCF6-982C-CC37-9625-3EBFC7E7D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6589" y="494262"/>
            <a:ext cx="9879437" cy="980844"/>
          </a:xfrm>
        </p:spPr>
        <p:txBody>
          <a:bodyPr/>
          <a:lstStyle/>
          <a:p>
            <a:r>
              <a:rPr lang="en-US" sz="4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Two-Year Plan 2025-2026</a:t>
            </a:r>
            <a:endParaRPr lang="en-US" sz="4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CC342-9FD1-7055-EAAC-008DC851B1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59621" y="1954454"/>
            <a:ext cx="8205832" cy="3704266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addition to the main activities mentioned above, we plan to: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Actively involve parents of visually impaired children in the process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Foster connections between businesses that currently employ or have employed visually impaired people and those open to hiring them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Build a collaborative network to share information and resources among individuals and organizations involved</a:t>
            </a:r>
          </a:p>
        </p:txBody>
      </p:sp>
    </p:spTree>
    <p:extLst>
      <p:ext uri="{BB962C8B-B14F-4D97-AF65-F5344CB8AC3E}">
        <p14:creationId xmlns:p14="http://schemas.microsoft.com/office/powerpoint/2010/main" val="39699961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D62608-F5E4-7EC0-5EF0-4F988DDDE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7985" y="2331280"/>
            <a:ext cx="9875463" cy="999746"/>
          </a:xfrm>
        </p:spPr>
        <p:txBody>
          <a:bodyPr/>
          <a:lstStyle/>
          <a:p>
            <a:pPr marL="0" marR="0" algn="ctr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44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Thank You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88BD9B8-D6A6-D55A-830D-4D3CC2DC3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29671" y="3630814"/>
            <a:ext cx="9875463" cy="895905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i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Thank you for listening! We look forward to collaborating with all stakeholders to create meaningful change in employment opportunities for visually impaired people.</a:t>
            </a:r>
          </a:p>
        </p:txBody>
      </p:sp>
    </p:spTree>
    <p:extLst>
      <p:ext uri="{BB962C8B-B14F-4D97-AF65-F5344CB8AC3E}">
        <p14:creationId xmlns:p14="http://schemas.microsoft.com/office/powerpoint/2010/main" val="249802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 Sao Mai">
            <a:extLst>
              <a:ext uri="{FF2B5EF4-FFF2-40B4-BE49-F238E27FC236}">
                <a16:creationId xmlns:a16="http://schemas.microsoft.com/office/drawing/2014/main" id="{8D009FC0-DFEE-4931-BC15-D93AB9357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67856" y="-1536165"/>
            <a:ext cx="6698652" cy="446467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68EE1EA-DE58-4619-91C1-44D1AEF9B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63" y="872888"/>
            <a:ext cx="6567643" cy="1531357"/>
          </a:xfrm>
        </p:spPr>
        <p:txBody>
          <a:bodyPr/>
          <a:lstStyle/>
          <a:p>
            <a:r>
              <a:rPr lang="en-US" dirty="0"/>
              <a:t>About Sao Mai for the Blind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5B603E8-B58A-4753-A5DF-494F6CF51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63" y="2754811"/>
            <a:ext cx="7147250" cy="32073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7000"/>
              </a:lnSpc>
            </a:pPr>
            <a:r>
              <a:rPr lang="en-US" sz="2500" kern="100" dirty="0">
                <a:cs typeface="Times New Roman" panose="02020603050405020304" pitchFamily="18" charset="0"/>
              </a:rPr>
              <a:t>We work to empower visually impaired people to achieve full and equal participation in society by promoting research, development, and the application of assistive technology in education, employment, and daily living.</a:t>
            </a:r>
          </a:p>
          <a:p>
            <a:pPr>
              <a:lnSpc>
                <a:spcPct val="117000"/>
              </a:lnSpc>
            </a:pPr>
            <a:endParaRPr lang="en-US" sz="2500" kern="100" dirty="0">
              <a:cs typeface="Times New Roman" panose="02020603050405020304" pitchFamily="18" charset="0"/>
            </a:endParaRPr>
          </a:p>
          <a:p>
            <a:pPr>
              <a:lnSpc>
                <a:spcPct val="117000"/>
              </a:lnSpc>
            </a:pPr>
            <a:r>
              <a:rPr lang="en-US" sz="2500" kern="100" dirty="0">
                <a:cs typeface="Times New Roman" panose="02020603050405020304" pitchFamily="18" charset="0"/>
              </a:rPr>
              <a:t>Learn more on our website: </a:t>
            </a:r>
            <a:br>
              <a:rPr lang="en-US" sz="2500" kern="100" dirty="0">
                <a:cs typeface="Times New Roman" panose="02020603050405020304" pitchFamily="18" charset="0"/>
              </a:rPr>
            </a:br>
            <a:r>
              <a:rPr lang="en-US" dirty="0">
                <a:hlinkClick r:id="rId4"/>
              </a:rPr>
              <a:t>https://saomaicenter.org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EDA75-0988-2AC2-87F8-8DEC83A7B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40" y="0"/>
            <a:ext cx="7958696" cy="2084403"/>
          </a:xfrm>
        </p:spPr>
        <p:txBody>
          <a:bodyPr/>
          <a:lstStyle/>
          <a:p>
            <a:r>
              <a:rPr lang="en-US" sz="4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About Our Employment Program</a:t>
            </a:r>
            <a:endParaRPr lang="en-US" sz="4400" dirty="0"/>
          </a:p>
        </p:txBody>
      </p:sp>
      <p:pic>
        <p:nvPicPr>
          <p:cNvPr id="10" name="Picture 9" descr="logo Nippon Foundation">
            <a:extLst>
              <a:ext uri="{FF2B5EF4-FFF2-40B4-BE49-F238E27FC236}">
                <a16:creationId xmlns:a16="http://schemas.microsoft.com/office/drawing/2014/main" id="{B5A842F8-C9E0-469B-8D4D-4E6804455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09" y="1953925"/>
            <a:ext cx="2836135" cy="2950150"/>
          </a:xfrm>
          <a:prstGeom prst="rect">
            <a:avLst/>
          </a:prstGeom>
        </p:spPr>
      </p:pic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B7C3364-9AA9-4DF0-AE32-4D14B5A89956}"/>
              </a:ext>
            </a:extLst>
          </p:cNvPr>
          <p:cNvSpPr txBox="1">
            <a:spLocks/>
          </p:cNvSpPr>
          <p:nvPr/>
        </p:nvSpPr>
        <p:spPr>
          <a:xfrm rot="20700000">
            <a:off x="4128516" y="2143232"/>
            <a:ext cx="6275117" cy="2830612"/>
          </a:xfrm>
          <a:prstGeom prst="rect">
            <a:avLst/>
          </a:prstGeom>
        </p:spPr>
        <p:txBody>
          <a:bodyPr>
            <a:noAutofit/>
          </a:bodyPr>
          <a:lstStyle>
            <a:lvl1pPr marL="347472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500" kern="100" dirty="0">
                <a:cs typeface="Times New Roman" panose="02020603050405020304" pitchFamily="18" charset="0"/>
              </a:rPr>
              <a:t>We collaborate with:</a:t>
            </a:r>
          </a:p>
          <a:p>
            <a:pPr marL="342900" indent="-342900"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Young visually impaired people</a:t>
            </a:r>
          </a:p>
          <a:p>
            <a:pPr marL="342900" indent="-342900"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Employers</a:t>
            </a:r>
          </a:p>
          <a:p>
            <a:pPr marL="342900" indent="-342900"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Higher education institutions</a:t>
            </a:r>
          </a:p>
          <a:p>
            <a:pPr marL="342900" indent="-342900">
              <a:lnSpc>
                <a:spcPct val="11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Organizations for/of the blind</a:t>
            </a:r>
          </a:p>
        </p:txBody>
      </p:sp>
    </p:spTree>
    <p:extLst>
      <p:ext uri="{BB962C8B-B14F-4D97-AF65-F5344CB8AC3E}">
        <p14:creationId xmlns:p14="http://schemas.microsoft.com/office/powerpoint/2010/main" val="1853807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445" y="931177"/>
            <a:ext cx="7057253" cy="1127885"/>
          </a:xfrm>
        </p:spPr>
        <p:txBody>
          <a:bodyPr/>
          <a:lstStyle/>
          <a:p>
            <a:r>
              <a:rPr lang="en-US" sz="4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Current Focus Areas</a:t>
            </a:r>
            <a:endParaRPr lang="en-US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312382"/>
            <a:ext cx="6428232" cy="3960401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Our main activities include: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Career counseling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Technology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Soft skills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Capacity building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Bridging employers and visually impaired job seekers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Awareness raising</a:t>
            </a: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616" y="821563"/>
            <a:ext cx="7965461" cy="616921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44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Career Counseling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11C33-898C-4414-4665-5136EB6FC1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55932" y="2142773"/>
            <a:ext cx="7478679" cy="3497698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Providing career orientation and preparation for: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Groups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Individuals</a:t>
            </a:r>
          </a:p>
        </p:txBody>
      </p:sp>
      <p:pic>
        <p:nvPicPr>
          <p:cNvPr id="7" name="Picture 6" descr="A specialist is providing career guidance for visually impaired youth">
            <a:extLst>
              <a:ext uri="{FF2B5EF4-FFF2-40B4-BE49-F238E27FC236}">
                <a16:creationId xmlns:a16="http://schemas.microsoft.com/office/drawing/2014/main" id="{A866A2BD-F901-42DE-981A-96DFBF6B1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242" y="2883051"/>
            <a:ext cx="5963879" cy="397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0199-C129-11F0-56F2-2D1AED21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6695" y="709676"/>
            <a:ext cx="7043617" cy="471489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40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Technology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DD6BDC-E008-6AB7-55A1-46ED9BCF054F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12471" y="1560521"/>
            <a:ext cx="7865302" cy="864981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critical role of technology is undeniable. Our key activities include:</a:t>
            </a:r>
          </a:p>
        </p:txBody>
      </p:sp>
      <p:sp>
        <p:nvSpPr>
          <p:cNvPr id="9" name="Content Placeholder 3" descr="Hình lớp tập huấn máy tính">
            <a:extLst>
              <a:ext uri="{FF2B5EF4-FFF2-40B4-BE49-F238E27FC236}">
                <a16:creationId xmlns:a16="http://schemas.microsoft.com/office/drawing/2014/main" id="{3A57B1D4-A8BB-4116-AFCA-D3192475047E}"/>
              </a:ext>
            </a:extLst>
          </p:cNvPr>
          <p:cNvSpPr txBox="1">
            <a:spLocks/>
          </p:cNvSpPr>
          <p:nvPr/>
        </p:nvSpPr>
        <p:spPr>
          <a:xfrm>
            <a:off x="3850541" y="2722066"/>
            <a:ext cx="4028593" cy="3277978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347472" indent="-347472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685800" indent="-347472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347472" algn="l" defTabSz="914400" rtl="0" eaLnBrk="1" latinLnBrk="0" hangingPunct="1">
              <a:lnSpc>
                <a:spcPct val="10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Providing training in general technology skills and job-specific requirements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Consulting and developing technological solutions</a:t>
            </a:r>
          </a:p>
        </p:txBody>
      </p:sp>
      <p:pic>
        <p:nvPicPr>
          <p:cNvPr id="8" name="Picture 7" descr="In a technology training class">
            <a:extLst>
              <a:ext uri="{FF2B5EF4-FFF2-40B4-BE49-F238E27FC236}">
                <a16:creationId xmlns:a16="http://schemas.microsoft.com/office/drawing/2014/main" id="{AA1E16A2-C178-4E4E-B03E-933BA0A5B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9134" y="2777485"/>
            <a:ext cx="4260248" cy="319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18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A34A6-22BC-27A4-2C79-EE98A494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" y="508124"/>
            <a:ext cx="7796464" cy="748337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40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Soft Skills</a:t>
            </a: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AEF9954A-E263-8A7E-58B1-4D03F7D1B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783" y="1720244"/>
            <a:ext cx="5959297" cy="3871269"/>
          </a:xfrm>
        </p:spPr>
        <p:txBody>
          <a:bodyPr>
            <a:norm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5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Organizing training workshops focused on specific skills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Simulating situations and conducting hands-on practice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500" kern="100" dirty="0">
                <a:cs typeface="Times New Roman" panose="02020603050405020304" pitchFamily="18" charset="0"/>
              </a:rPr>
              <a:t>In addition to professional skills, adaptability and independent living abilities significantly enhance job opportunities.</a:t>
            </a:r>
          </a:p>
        </p:txBody>
      </p:sp>
      <p:pic>
        <p:nvPicPr>
          <p:cNvPr id="9" name="Picture 8" descr="In a soft skills workshop">
            <a:extLst>
              <a:ext uri="{FF2B5EF4-FFF2-40B4-BE49-F238E27FC236}">
                <a16:creationId xmlns:a16="http://schemas.microsoft.com/office/drawing/2014/main" id="{CD6E6682-B2BA-4861-B4C2-83E2DD96A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8905" y="1720245"/>
            <a:ext cx="5161690" cy="387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59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55F2D4-C20E-BEBC-1CCF-4449B0456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20" y="965393"/>
            <a:ext cx="7631709" cy="811447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40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Capacity Building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8AC0C8B-8A7A-9FAE-2D0F-4D1C3A8C3F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307" y="2009850"/>
            <a:ext cx="6207555" cy="1479970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 strengthen the network of relevant organizations supporting the employment of visually impaired people, we implement the following activities: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B3E1A4-C85B-45A6-A646-0254B1C526B8}"/>
              </a:ext>
            </a:extLst>
          </p:cNvPr>
          <p:cNvSpPr txBox="1">
            <a:spLocks/>
          </p:cNvSpPr>
          <p:nvPr/>
        </p:nvSpPr>
        <p:spPr>
          <a:xfrm>
            <a:off x="755306" y="3631239"/>
            <a:ext cx="6207555" cy="147997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2057400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Training on producing accessible materials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Training trainers in technology skills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Hosting workshops on counseling and job placement skills</a:t>
            </a:r>
          </a:p>
        </p:txBody>
      </p:sp>
      <p:pic>
        <p:nvPicPr>
          <p:cNvPr id="7" name="Picture 6" descr="In a workshop of visually impaired employees and employers, government office is speaking about the related policies">
            <a:extLst>
              <a:ext uri="{FF2B5EF4-FFF2-40B4-BE49-F238E27FC236}">
                <a16:creationId xmlns:a16="http://schemas.microsoft.com/office/drawing/2014/main" id="{B71F81C4-8362-425E-84A7-787D5B820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962" y="2025257"/>
            <a:ext cx="4857769" cy="323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619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43EC8A-1733-CCF7-081F-EB4667CB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1367"/>
            <a:ext cx="10438475" cy="1466049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en-US" sz="3800" b="1" kern="100" dirty="0">
                <a:solidFill>
                  <a:srgbClr val="2F5496"/>
                </a:solidFill>
                <a:effectLst/>
                <a:ea typeface="DengXian Light" panose="02010600030101010101" pitchFamily="2" charset="-122"/>
                <a:cs typeface="Times New Roman" panose="02020603050405020304" pitchFamily="18" charset="0"/>
              </a:rPr>
              <a:t>Bridging Employers and Visually Impaired Job Seekers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55D3D-AA24-CF53-6679-29B3C83F764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14400" y="2331791"/>
            <a:ext cx="6903076" cy="2256987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 facilitate job matching and provide support for both recruiters and job seekers, we: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Facilitate job placement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Provide on-site job support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Offer follow-up assistance for ongoing needs</a:t>
            </a:r>
          </a:p>
        </p:txBody>
      </p:sp>
      <p:pic>
        <p:nvPicPr>
          <p:cNvPr id="5" name="Picture 4" descr="Blind female employees working at Vina Cacao company">
            <a:extLst>
              <a:ext uri="{FF2B5EF4-FFF2-40B4-BE49-F238E27FC236}">
                <a16:creationId xmlns:a16="http://schemas.microsoft.com/office/drawing/2014/main" id="{4ECB743E-6DC5-41DC-B2E3-D9F05676A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8744" y="3460284"/>
            <a:ext cx="4593255" cy="258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017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 color block_Win32_SL_v14" id="{59749740-91A0-46B8-82A8-B436C7A8A142}" vid="{B3F8D047-377B-4FC8-B21C-47530C6DE3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719FA4-954C-4FA8-82CB-206659C3B826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purl.org/dc/terms/"/>
    <ds:schemaRef ds:uri="230e9df3-be65-4c73-a93b-d1236ebd677e"/>
    <ds:schemaRef ds:uri="16c05727-aa75-4e4a-9b5f-8a80a1165891"/>
    <ds:schemaRef ds:uri="71af3243-3dd4-4a8d-8c0d-dd76da1f02a5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{07004674-5D99-46E7-8E75-0019D2D7BAAD}tf78438558_win32</Template>
  <TotalTime>1298</TotalTime>
  <Words>365</Words>
  <Application>Microsoft Office PowerPoint</Application>
  <PresentationFormat>Widescreen</PresentationFormat>
  <Paragraphs>53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DengXian Light</vt:lpstr>
      <vt:lpstr>Arial</vt:lpstr>
      <vt:lpstr>Arial Black</vt:lpstr>
      <vt:lpstr>Calibri</vt:lpstr>
      <vt:lpstr>Sabon Next LT</vt:lpstr>
      <vt:lpstr>Symbol</vt:lpstr>
      <vt:lpstr>Times New Roman</vt:lpstr>
      <vt:lpstr>Custom</vt:lpstr>
      <vt:lpstr>Increasing Employment Opportunities for Visually impaired people in Vietnam</vt:lpstr>
      <vt:lpstr>About Sao Mai for the Blind</vt:lpstr>
      <vt:lpstr>About Our Employment Program</vt:lpstr>
      <vt:lpstr>Current Focus Areas</vt:lpstr>
      <vt:lpstr>Career Counseling</vt:lpstr>
      <vt:lpstr>Technology</vt:lpstr>
      <vt:lpstr>Soft Skills</vt:lpstr>
      <vt:lpstr>Capacity Building</vt:lpstr>
      <vt:lpstr>Bridging Employers and Visually Impaired Job Seekers</vt:lpstr>
      <vt:lpstr>Two-Year Plan 2025-2026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Increasing Employment Opportunities for Visually impaired people in Vietnam</dc:title>
  <dc:subject/>
  <dc:creator>Trang</dc:creator>
  <cp:lastModifiedBy>Phúc Dang</cp:lastModifiedBy>
  <cp:revision>33</cp:revision>
  <dcterms:created xsi:type="dcterms:W3CDTF">2024-11-28T11:08:39Z</dcterms:created>
  <dcterms:modified xsi:type="dcterms:W3CDTF">2024-11-29T09:52:42Z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