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handoutMasterIdLst>
    <p:handoutMasterId r:id="rId13"/>
  </p:handoutMasterIdLst>
  <p:sldIdLst>
    <p:sldId id="327" r:id="rId2"/>
    <p:sldId id="302" r:id="rId3"/>
    <p:sldId id="328" r:id="rId4"/>
    <p:sldId id="312" r:id="rId5"/>
    <p:sldId id="346" r:id="rId6"/>
    <p:sldId id="319" r:id="rId7"/>
    <p:sldId id="329" r:id="rId8"/>
    <p:sldId id="345" r:id="rId9"/>
    <p:sldId id="344" r:id="rId10"/>
    <p:sldId id="325" r:id="rId11"/>
  </p:sldIdLst>
  <p:sldSz cx="9144000" cy="5143500" type="screen16x9"/>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111"/>
    <a:srgbClr val="0C3183"/>
    <a:srgbClr val="1765AC"/>
    <a:srgbClr val="9EA481"/>
    <a:srgbClr val="0092D2"/>
    <a:srgbClr val="009DE0"/>
    <a:srgbClr val="747488"/>
    <a:srgbClr val="EDC20E"/>
    <a:srgbClr val="1D2962"/>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70" autoAdjust="0"/>
    <p:restoredTop sz="94663" autoAdjust="0"/>
  </p:normalViewPr>
  <p:slideViewPr>
    <p:cSldViewPr snapToGrid="0" snapToObjects="1" showGuides="1">
      <p:cViewPr varScale="1">
        <p:scale>
          <a:sx n="138" d="100"/>
          <a:sy n="138" d="100"/>
        </p:scale>
        <p:origin x="1002" y="102"/>
      </p:cViewPr>
      <p:guideLst>
        <p:guide orient="horz"/>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4-11-26T14:35:45.271" idx="1">
    <p:pos x="10" y="10"/>
    <p:text/>
    <p:extLst>
      <p:ext uri="{C676402C-5697-4E1C-873F-D02D1690AC5C}">
        <p15:threadingInfo xmlns:p15="http://schemas.microsoft.com/office/powerpoint/2012/main" timeZoneBias="-4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dirty="0"/>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9B1D41-0948-6A4C-85AB-86CF803EEBAD}" type="datetimeFigureOut">
              <a:rPr lang="es-ES" smtClean="0"/>
              <a:t>26/11/2024</a:t>
            </a:fld>
            <a:endParaRPr lang="es-ES" dirty="0"/>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dirty="0"/>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5B67E6F-4D0A-D142-9AD0-4DBDD0B45586}" type="slidenum">
              <a:rPr lang="es-ES" smtClean="0"/>
              <a:t>‹#›</a:t>
            </a:fld>
            <a:endParaRPr lang="es-ES" dirty="0"/>
          </a:p>
        </p:txBody>
      </p:sp>
    </p:spTree>
    <p:extLst>
      <p:ext uri="{BB962C8B-B14F-4D97-AF65-F5344CB8AC3E}">
        <p14:creationId xmlns:p14="http://schemas.microsoft.com/office/powerpoint/2010/main" val="18124057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dirty="0"/>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84CB5E-F4FD-8D4D-8BA5-37232DE7591A}" type="datetimeFigureOut">
              <a:rPr lang="es-ES" smtClean="0"/>
              <a:t>26/11/2024</a:t>
            </a:fld>
            <a:endParaRPr lang="es-ES" dirty="0"/>
          </a:p>
        </p:txBody>
      </p:sp>
      <p:sp>
        <p:nvSpPr>
          <p:cNvPr id="4" name="Marcador de imagen de diapositiva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S" dirty="0"/>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dirty="0"/>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5D234F-EF71-0C4C-AA5C-0A068C57C520}" type="slidenum">
              <a:rPr lang="es-ES" smtClean="0"/>
              <a:t>‹#›</a:t>
            </a:fld>
            <a:endParaRPr lang="es-ES" dirty="0"/>
          </a:p>
        </p:txBody>
      </p:sp>
    </p:spTree>
    <p:extLst>
      <p:ext uri="{BB962C8B-B14F-4D97-AF65-F5344CB8AC3E}">
        <p14:creationId xmlns:p14="http://schemas.microsoft.com/office/powerpoint/2010/main" val="366142119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kern="1200" dirty="0">
                <a:solidFill>
                  <a:schemeClr val="tx1"/>
                </a:solidFill>
                <a:effectLst/>
                <a:latin typeface="+mn-lt"/>
                <a:ea typeface="+mn-ea"/>
                <a:cs typeface="+mn-cs"/>
              </a:rPr>
              <a:t>Tạo ra một cơ hội công bằng cho các bạn khiếm thị </a:t>
            </a:r>
            <a:r>
              <a:rPr lang="vi-VN" sz="1200" kern="1200" dirty="0">
                <a:solidFill>
                  <a:schemeClr val="tx1"/>
                </a:solidFill>
                <a:effectLst/>
                <a:latin typeface="+mn-lt"/>
                <a:ea typeface="+mn-ea"/>
                <a:cs typeface="+mn-cs"/>
              </a:rPr>
              <a:t>có cơ hội được làm việc chủ động để nuôi ước mơ của chính mình</a:t>
            </a:r>
            <a:r>
              <a:rPr lang="nl-NL" sz="1200" kern="1200" dirty="0">
                <a:solidFill>
                  <a:schemeClr val="tx1"/>
                </a:solidFill>
                <a:effectLst/>
                <a:latin typeface="+mn-lt"/>
                <a:ea typeface="+mn-ea"/>
                <a:cs typeface="+mn-cs"/>
              </a:rPr>
              <a:t> - một lực lượng lao động chiếm 1 phần lớn</a:t>
            </a:r>
            <a:r>
              <a:rPr lang="nl-NL" sz="1200" i="1" kern="1200" dirty="0">
                <a:solidFill>
                  <a:schemeClr val="tx1"/>
                </a:solidFill>
                <a:effectLst/>
                <a:latin typeface="+mn-lt"/>
                <a:ea typeface="+mn-ea"/>
                <a:cs typeface="+mn-cs"/>
              </a:rPr>
              <a:t> </a:t>
            </a:r>
            <a:r>
              <a:rPr lang="nl-NL" sz="1200" kern="1200" dirty="0">
                <a:solidFill>
                  <a:schemeClr val="tx1"/>
                </a:solidFill>
                <a:effectLst/>
                <a:latin typeface="+mn-lt"/>
                <a:ea typeface="+mn-ea"/>
                <a:cs typeface="+mn-cs"/>
              </a:rPr>
              <a:t>trong xã hội </a:t>
            </a:r>
            <a:r>
              <a:rPr lang="vi-VN" sz="1200" kern="1200" dirty="0">
                <a:solidFill>
                  <a:schemeClr val="tx1"/>
                </a:solidFill>
                <a:effectLst/>
                <a:latin typeface="+mn-lt"/>
                <a:ea typeface="+mn-ea"/>
                <a:cs typeface="+mn-cs"/>
              </a:rPr>
              <a:t>đồng thời tạo ra một khả năng tuyển dụng công bằng và khai thác ưu thế của họ là lắng nghe và có đào tạo</a:t>
            </a:r>
            <a:r>
              <a:rPr lang="nl-NL" sz="1200" kern="1200" dirty="0">
                <a:solidFill>
                  <a:schemeClr val="tx1"/>
                </a:solidFill>
                <a:effectLst/>
                <a:latin typeface="+mn-lt"/>
                <a:ea typeface="+mn-ea"/>
                <a:cs typeface="+mn-cs"/>
              </a:rPr>
              <a:t> để họ </a:t>
            </a:r>
            <a:r>
              <a:rPr lang="vi-VN" sz="1200" kern="1200" dirty="0">
                <a:solidFill>
                  <a:schemeClr val="tx1"/>
                </a:solidFill>
                <a:effectLst/>
                <a:latin typeface="+mn-lt"/>
                <a:ea typeface="+mn-ea"/>
                <a:cs typeface="+mn-cs"/>
              </a:rPr>
              <a:t>có môi trường làm việc tốt hơn, học hỏi nhiều hơn và trở nên có ích với xã hội</a:t>
            </a:r>
            <a:r>
              <a:rPr lang="nl-NL" sz="1200" kern="1200" dirty="0">
                <a:solidFill>
                  <a:schemeClr val="tx1"/>
                </a:solidFill>
                <a:effectLst/>
                <a:latin typeface="+mn-lt"/>
                <a:ea typeface="+mn-ea"/>
                <a:cs typeface="+mn-cs"/>
              </a:rPr>
              <a:t> và t</a:t>
            </a:r>
            <a:r>
              <a:rPr lang="vi-VN" sz="1200" kern="1200" dirty="0">
                <a:solidFill>
                  <a:schemeClr val="tx1"/>
                </a:solidFill>
                <a:effectLst/>
                <a:latin typeface="+mn-lt"/>
                <a:ea typeface="+mn-ea"/>
                <a:cs typeface="+mn-cs"/>
              </a:rPr>
              <a:t>ái hòa nhập cộng đồng cho một lượng lớn lao động thiếu tính cạnh tranh</a:t>
            </a:r>
            <a:endParaRPr lang="vi-VN" dirty="0"/>
          </a:p>
        </p:txBody>
      </p:sp>
      <p:sp>
        <p:nvSpPr>
          <p:cNvPr id="4" name="Slide Number Placeholder 3"/>
          <p:cNvSpPr>
            <a:spLocks noGrp="1"/>
          </p:cNvSpPr>
          <p:nvPr>
            <p:ph type="sldNum" sz="quarter" idx="10"/>
          </p:nvPr>
        </p:nvSpPr>
        <p:spPr/>
        <p:txBody>
          <a:bodyPr/>
          <a:lstStyle/>
          <a:p>
            <a:fld id="{95ECA8E6-8FDF-4042-856E-88EE3F51855B}" type="slidenum">
              <a:rPr lang="vi-VN" smtClean="0"/>
              <a:t>9</a:t>
            </a:fld>
            <a:endParaRPr lang="vi-VN"/>
          </a:p>
        </p:txBody>
      </p:sp>
    </p:spTree>
    <p:extLst>
      <p:ext uri="{BB962C8B-B14F-4D97-AF65-F5344CB8AC3E}">
        <p14:creationId xmlns:p14="http://schemas.microsoft.com/office/powerpoint/2010/main" val="14561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07" y="1523"/>
            <a:ext cx="9135876" cy="5140453"/>
          </a:xfrm>
          <a:prstGeom prst="rect">
            <a:avLst/>
          </a:prstGeom>
        </p:spPr>
      </p:pic>
      <p:sp>
        <p:nvSpPr>
          <p:cNvPr id="9" name="Marcador de texto 8"/>
          <p:cNvSpPr>
            <a:spLocks noGrp="1"/>
          </p:cNvSpPr>
          <p:nvPr>
            <p:ph type="body" sz="quarter" idx="10" hasCustomPrompt="1"/>
          </p:nvPr>
        </p:nvSpPr>
        <p:spPr>
          <a:xfrm>
            <a:off x="466121" y="1666642"/>
            <a:ext cx="4282909" cy="711317"/>
          </a:xfrm>
          <a:prstGeom prst="rect">
            <a:avLst/>
          </a:prstGeom>
        </p:spPr>
        <p:txBody>
          <a:bodyPr vert="horz"/>
          <a:lstStyle>
            <a:lvl1pPr marL="0" indent="0">
              <a:buNone/>
              <a:defRPr sz="2000" b="1" i="0">
                <a:solidFill>
                  <a:srgbClr val="1D2962"/>
                </a:solidFill>
                <a:latin typeface="+mj-lt"/>
                <a:cs typeface="Arial"/>
              </a:defRPr>
            </a:lvl1pPr>
          </a:lstStyle>
          <a:p>
            <a:pPr lvl="0"/>
            <a:r>
              <a:rPr lang="es-ES_tradnl" dirty="0"/>
              <a:t>TITLE</a:t>
            </a:r>
          </a:p>
        </p:txBody>
      </p:sp>
      <p:sp>
        <p:nvSpPr>
          <p:cNvPr id="11" name="Marcador de texto 10"/>
          <p:cNvSpPr>
            <a:spLocks noGrp="1"/>
          </p:cNvSpPr>
          <p:nvPr>
            <p:ph type="body" sz="quarter" idx="11" hasCustomPrompt="1"/>
          </p:nvPr>
        </p:nvSpPr>
        <p:spPr>
          <a:xfrm>
            <a:off x="499543" y="2432556"/>
            <a:ext cx="4518881" cy="325120"/>
          </a:xfrm>
          <a:prstGeom prst="rect">
            <a:avLst/>
          </a:prstGeom>
        </p:spPr>
        <p:txBody>
          <a:bodyPr vert="horz"/>
          <a:lstStyle>
            <a:lvl1pPr marL="0" indent="0">
              <a:buNone/>
              <a:defRPr sz="1300" b="1">
                <a:solidFill>
                  <a:srgbClr val="1765AC"/>
                </a:solidFill>
                <a:latin typeface="+mj-lt"/>
                <a:cs typeface="Arial"/>
              </a:defRPr>
            </a:lvl1pPr>
          </a:lstStyle>
          <a:p>
            <a:pPr lvl="0"/>
            <a:r>
              <a:rPr lang="es-ES_tradnl" dirty="0"/>
              <a:t>EVENT TITLE</a:t>
            </a:r>
          </a:p>
        </p:txBody>
      </p:sp>
      <p:sp>
        <p:nvSpPr>
          <p:cNvPr id="12" name="Marcador de texto 10"/>
          <p:cNvSpPr>
            <a:spLocks noGrp="1"/>
          </p:cNvSpPr>
          <p:nvPr>
            <p:ph type="body" sz="quarter" idx="12" hasCustomPrompt="1"/>
          </p:nvPr>
        </p:nvSpPr>
        <p:spPr>
          <a:xfrm>
            <a:off x="499543" y="2701930"/>
            <a:ext cx="4642033" cy="325120"/>
          </a:xfrm>
          <a:prstGeom prst="rect">
            <a:avLst/>
          </a:prstGeom>
        </p:spPr>
        <p:txBody>
          <a:bodyPr vert="horz"/>
          <a:lstStyle>
            <a:lvl1pPr marL="0" indent="0">
              <a:buNone/>
              <a:defRPr sz="1100" b="1">
                <a:solidFill>
                  <a:srgbClr val="0092D2"/>
                </a:solidFill>
                <a:latin typeface="+mj-lt"/>
                <a:cs typeface="Arial"/>
              </a:defRPr>
            </a:lvl1pPr>
          </a:lstStyle>
          <a:p>
            <a:pPr lvl="0"/>
            <a:r>
              <a:rPr lang="es-ES_tradnl" dirty="0"/>
              <a:t>PLACE</a:t>
            </a:r>
          </a:p>
        </p:txBody>
      </p:sp>
      <p:sp>
        <p:nvSpPr>
          <p:cNvPr id="13" name="Marcador de texto 10"/>
          <p:cNvSpPr>
            <a:spLocks noGrp="1"/>
          </p:cNvSpPr>
          <p:nvPr>
            <p:ph type="body" sz="quarter" idx="13" hasCustomPrompt="1"/>
          </p:nvPr>
        </p:nvSpPr>
        <p:spPr>
          <a:xfrm>
            <a:off x="499543" y="2911292"/>
            <a:ext cx="4731968" cy="325120"/>
          </a:xfrm>
          <a:prstGeom prst="rect">
            <a:avLst/>
          </a:prstGeom>
        </p:spPr>
        <p:txBody>
          <a:bodyPr vert="horz"/>
          <a:lstStyle>
            <a:lvl1pPr marL="0" indent="0">
              <a:buNone/>
              <a:defRPr sz="1100" b="1">
                <a:solidFill>
                  <a:srgbClr val="0092D2"/>
                </a:solidFill>
                <a:latin typeface="+mj-lt"/>
                <a:cs typeface="Arial"/>
              </a:defRPr>
            </a:lvl1pPr>
          </a:lstStyle>
          <a:p>
            <a:pPr lvl="0"/>
            <a:r>
              <a:rPr lang="es-ES_tradnl" dirty="0"/>
              <a:t>DATE</a:t>
            </a:r>
          </a:p>
        </p:txBody>
      </p:sp>
      <p:sp>
        <p:nvSpPr>
          <p:cNvPr id="19" name="Marcador de texto 10"/>
          <p:cNvSpPr>
            <a:spLocks noGrp="1"/>
          </p:cNvSpPr>
          <p:nvPr>
            <p:ph type="body" sz="quarter" idx="17" hasCustomPrompt="1"/>
          </p:nvPr>
        </p:nvSpPr>
        <p:spPr>
          <a:xfrm>
            <a:off x="499541" y="3236412"/>
            <a:ext cx="4731969" cy="330850"/>
          </a:xfrm>
          <a:prstGeom prst="rect">
            <a:avLst/>
          </a:prstGeom>
        </p:spPr>
        <p:txBody>
          <a:bodyPr vert="horz"/>
          <a:lstStyle>
            <a:lvl1pPr marL="0" indent="0" algn="l" defTabSz="457200" rtl="0" eaLnBrk="1" latinLnBrk="0" hangingPunct="1">
              <a:buNone/>
              <a:defRPr lang="es-ES_tradnl" sz="1200" kern="1200" dirty="0" smtClean="0">
                <a:solidFill>
                  <a:srgbClr val="747488"/>
                </a:solidFill>
                <a:latin typeface="+mj-lt"/>
                <a:ea typeface="+mn-ea"/>
                <a:cs typeface="Arial"/>
              </a:defRPr>
            </a:lvl1pPr>
          </a:lstStyle>
          <a:p>
            <a:pPr lvl="0"/>
            <a:r>
              <a:rPr lang="es-ES_tradnl" dirty="0"/>
              <a:t>SPEAKER</a:t>
            </a:r>
          </a:p>
          <a:p>
            <a:pPr lvl="0"/>
            <a:endParaRPr lang="es-ES_tradnl" dirty="0"/>
          </a:p>
        </p:txBody>
      </p:sp>
    </p:spTree>
    <p:extLst>
      <p:ext uri="{BB962C8B-B14F-4D97-AF65-F5344CB8AC3E}">
        <p14:creationId xmlns:p14="http://schemas.microsoft.com/office/powerpoint/2010/main" val="371095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TION">
    <p:spTree>
      <p:nvGrpSpPr>
        <p:cNvPr id="1" name=""/>
        <p:cNvGrpSpPr/>
        <p:nvPr/>
      </p:nvGrpSpPr>
      <p:grpSpPr>
        <a:xfrm>
          <a:off x="0" y="0"/>
          <a:ext cx="0" cy="0"/>
          <a:chOff x="0" y="0"/>
          <a:chExt cx="0" cy="0"/>
        </a:xfrm>
      </p:grpSpPr>
      <p:sp>
        <p:nvSpPr>
          <p:cNvPr id="12" name="Marcador de texto 10"/>
          <p:cNvSpPr>
            <a:spLocks noGrp="1"/>
          </p:cNvSpPr>
          <p:nvPr>
            <p:ph type="body" sz="quarter" idx="12" hasCustomPrompt="1"/>
          </p:nvPr>
        </p:nvSpPr>
        <p:spPr>
          <a:xfrm>
            <a:off x="636319" y="1022527"/>
            <a:ext cx="5399746" cy="523220"/>
          </a:xfrm>
          <a:prstGeom prst="rect">
            <a:avLst/>
          </a:prstGeom>
          <a:noFill/>
        </p:spPr>
        <p:txBody>
          <a:bodyPr wrap="square" rtlCol="0">
            <a:spAutoFit/>
          </a:bodyPr>
          <a:lstStyle>
            <a:lvl1pPr marL="0" indent="0">
              <a:buNone/>
              <a:defRPr lang="es-ES_tradnl" sz="2800" b="1" dirty="0" smtClean="0">
                <a:solidFill>
                  <a:srgbClr val="1765AC"/>
                </a:solidFill>
                <a:latin typeface="+mj-lt"/>
                <a:cs typeface="Arial"/>
              </a:defRPr>
            </a:lvl1pPr>
          </a:lstStyle>
          <a:p>
            <a:pPr marL="0" lvl="0"/>
            <a:r>
              <a:rPr lang="es-ES_tradnl" dirty="0"/>
              <a:t>SECTION</a:t>
            </a:r>
          </a:p>
        </p:txBody>
      </p:sp>
    </p:spTree>
    <p:extLst>
      <p:ext uri="{BB962C8B-B14F-4D97-AF65-F5344CB8AC3E}">
        <p14:creationId xmlns:p14="http://schemas.microsoft.com/office/powerpoint/2010/main" val="350152813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EXT 1">
    <p:spTree>
      <p:nvGrpSpPr>
        <p:cNvPr id="1" name=""/>
        <p:cNvGrpSpPr/>
        <p:nvPr/>
      </p:nvGrpSpPr>
      <p:grpSpPr>
        <a:xfrm>
          <a:off x="0" y="0"/>
          <a:ext cx="0" cy="0"/>
          <a:chOff x="0" y="0"/>
          <a:chExt cx="0" cy="0"/>
        </a:xfrm>
      </p:grpSpPr>
      <p:sp>
        <p:nvSpPr>
          <p:cNvPr id="10" name="Marcador de texto 9"/>
          <p:cNvSpPr>
            <a:spLocks noGrp="1"/>
          </p:cNvSpPr>
          <p:nvPr>
            <p:ph type="body" sz="quarter" idx="12" hasCustomPrompt="1"/>
          </p:nvPr>
        </p:nvSpPr>
        <p:spPr>
          <a:xfrm>
            <a:off x="518777" y="1334783"/>
            <a:ext cx="6997091" cy="1031875"/>
          </a:xfrm>
          <a:prstGeom prst="rect">
            <a:avLst/>
          </a:prstGeom>
        </p:spPr>
        <p:txBody>
          <a:bodyPr vert="horz"/>
          <a:lstStyle>
            <a:lvl1pPr marL="0" indent="0">
              <a:buNone/>
              <a:defRPr sz="1400">
                <a:latin typeface="+mj-lt"/>
                <a:cs typeface="Arial"/>
              </a:defRPr>
            </a:lvl1pPr>
          </a:lstStyle>
          <a:p>
            <a:pPr lvl="0"/>
            <a:r>
              <a:rPr lang="es-ES_tradnl" dirty="0" err="1"/>
              <a:t>Click</a:t>
            </a:r>
            <a:r>
              <a:rPr lang="es-ES_tradnl" dirty="0"/>
              <a:t> </a:t>
            </a:r>
            <a:r>
              <a:rPr lang="es-ES_tradnl" dirty="0" err="1"/>
              <a:t>to</a:t>
            </a:r>
            <a:r>
              <a:rPr lang="es-ES_tradnl" dirty="0"/>
              <a:t> </a:t>
            </a:r>
            <a:r>
              <a:rPr lang="es-ES_tradnl" dirty="0" err="1"/>
              <a:t>change</a:t>
            </a:r>
            <a:r>
              <a:rPr lang="es-ES_tradnl" dirty="0"/>
              <a:t> </a:t>
            </a:r>
            <a:r>
              <a:rPr lang="es-ES_tradnl" dirty="0" err="1"/>
              <a:t>text</a:t>
            </a:r>
            <a:r>
              <a:rPr lang="es-ES_tradnl" dirty="0"/>
              <a:t> </a:t>
            </a:r>
          </a:p>
        </p:txBody>
      </p:sp>
      <p:sp>
        <p:nvSpPr>
          <p:cNvPr id="12" name="Marcador de texto 9"/>
          <p:cNvSpPr>
            <a:spLocks noGrp="1"/>
          </p:cNvSpPr>
          <p:nvPr>
            <p:ph type="body" sz="quarter" idx="14" hasCustomPrompt="1"/>
          </p:nvPr>
        </p:nvSpPr>
        <p:spPr>
          <a:xfrm>
            <a:off x="518777" y="3246902"/>
            <a:ext cx="6997091" cy="1031875"/>
          </a:xfrm>
          <a:prstGeom prst="rect">
            <a:avLst/>
          </a:prstGeom>
        </p:spPr>
        <p:txBody>
          <a:bodyPr vert="horz"/>
          <a:lstStyle>
            <a:lvl1pPr marL="0" indent="0">
              <a:buNone/>
              <a:defRPr sz="1400">
                <a:latin typeface="+mj-lt"/>
                <a:cs typeface="Arial"/>
              </a:defRPr>
            </a:lvl1pPr>
          </a:lstStyle>
          <a:p>
            <a:pPr lvl="0"/>
            <a:r>
              <a:rPr lang="es-ES_tradnl" dirty="0" err="1"/>
              <a:t>Click</a:t>
            </a:r>
            <a:r>
              <a:rPr lang="es-ES_tradnl" dirty="0"/>
              <a:t> </a:t>
            </a:r>
            <a:r>
              <a:rPr lang="es-ES_tradnl" dirty="0" err="1"/>
              <a:t>to</a:t>
            </a:r>
            <a:r>
              <a:rPr lang="es-ES_tradnl" dirty="0"/>
              <a:t> </a:t>
            </a:r>
            <a:r>
              <a:rPr lang="es-ES_tradnl" dirty="0" err="1"/>
              <a:t>change</a:t>
            </a:r>
            <a:r>
              <a:rPr lang="es-ES_tradnl" dirty="0"/>
              <a:t> </a:t>
            </a:r>
            <a:r>
              <a:rPr lang="es-ES_tradnl" dirty="0" err="1"/>
              <a:t>text</a:t>
            </a:r>
            <a:r>
              <a:rPr lang="es-ES_tradnl" dirty="0"/>
              <a:t> </a:t>
            </a:r>
          </a:p>
        </p:txBody>
      </p:sp>
      <p:sp>
        <p:nvSpPr>
          <p:cNvPr id="3" name="Marcador de texto 2"/>
          <p:cNvSpPr>
            <a:spLocks noGrp="1"/>
          </p:cNvSpPr>
          <p:nvPr>
            <p:ph type="body" sz="quarter" idx="16" hasCustomPrompt="1"/>
          </p:nvPr>
        </p:nvSpPr>
        <p:spPr>
          <a:xfrm>
            <a:off x="519076" y="794289"/>
            <a:ext cx="6996792" cy="539750"/>
          </a:xfrm>
          <a:prstGeom prst="rect">
            <a:avLst/>
          </a:prstGeom>
        </p:spPr>
        <p:txBody>
          <a:bodyPr vert="horz"/>
          <a:lstStyle>
            <a:lvl1pPr marL="0" indent="0">
              <a:buNone/>
              <a:defRPr sz="2400" b="1">
                <a:solidFill>
                  <a:srgbClr val="1D2962"/>
                </a:solidFill>
              </a:defRPr>
            </a:lvl1pPr>
          </a:lstStyle>
          <a:p>
            <a:pPr lvl="0"/>
            <a:r>
              <a:rPr lang="es-ES_tradnl" dirty="0" err="1"/>
              <a:t>Title</a:t>
            </a:r>
            <a:endParaRPr lang="es-ES_tradnl" dirty="0"/>
          </a:p>
        </p:txBody>
      </p:sp>
      <p:sp>
        <p:nvSpPr>
          <p:cNvPr id="13" name="Marcador de texto 2"/>
          <p:cNvSpPr>
            <a:spLocks noGrp="1"/>
          </p:cNvSpPr>
          <p:nvPr>
            <p:ph type="body" sz="quarter" idx="17" hasCustomPrompt="1"/>
          </p:nvPr>
        </p:nvSpPr>
        <p:spPr>
          <a:xfrm>
            <a:off x="518777" y="2768187"/>
            <a:ext cx="6997091" cy="539750"/>
          </a:xfrm>
          <a:prstGeom prst="rect">
            <a:avLst/>
          </a:prstGeom>
        </p:spPr>
        <p:txBody>
          <a:bodyPr vert="horz"/>
          <a:lstStyle>
            <a:lvl1pPr marL="0" indent="0">
              <a:buNone/>
              <a:defRPr sz="2000" b="1">
                <a:solidFill>
                  <a:srgbClr val="1765AC"/>
                </a:solidFill>
              </a:defRPr>
            </a:lvl1pPr>
          </a:lstStyle>
          <a:p>
            <a:pPr lvl="0"/>
            <a:r>
              <a:rPr lang="es-ES_tradnl" dirty="0" err="1"/>
              <a:t>Title</a:t>
            </a:r>
            <a:endParaRPr lang="es-ES_tradnl" dirty="0"/>
          </a:p>
        </p:txBody>
      </p:sp>
    </p:spTree>
    <p:extLst>
      <p:ext uri="{BB962C8B-B14F-4D97-AF65-F5344CB8AC3E}">
        <p14:creationId xmlns:p14="http://schemas.microsoft.com/office/powerpoint/2010/main" val="1561799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ULLET POINT">
    <p:spTree>
      <p:nvGrpSpPr>
        <p:cNvPr id="1" name=""/>
        <p:cNvGrpSpPr/>
        <p:nvPr/>
      </p:nvGrpSpPr>
      <p:grpSpPr>
        <a:xfrm>
          <a:off x="0" y="0"/>
          <a:ext cx="0" cy="0"/>
          <a:chOff x="0" y="0"/>
          <a:chExt cx="0" cy="0"/>
        </a:xfrm>
      </p:grpSpPr>
      <p:sp>
        <p:nvSpPr>
          <p:cNvPr id="4" name="Marcador de texto 9"/>
          <p:cNvSpPr>
            <a:spLocks noGrp="1"/>
          </p:cNvSpPr>
          <p:nvPr>
            <p:ph type="body" sz="quarter" idx="12" hasCustomPrompt="1"/>
          </p:nvPr>
        </p:nvSpPr>
        <p:spPr>
          <a:xfrm>
            <a:off x="432807" y="1378875"/>
            <a:ext cx="6671228" cy="3054102"/>
          </a:xfrm>
          <a:prstGeom prst="rect">
            <a:avLst/>
          </a:prstGeom>
        </p:spPr>
        <p:txBody>
          <a:bodyPr vert="horz"/>
          <a:lstStyle>
            <a:lvl1pPr marL="285750" indent="-285750">
              <a:buClr>
                <a:srgbClr val="1D2962"/>
              </a:buClr>
              <a:buSzPct val="80000"/>
              <a:buFont typeface="Wingdings" charset="2"/>
              <a:buChar char=""/>
              <a:defRPr sz="1200">
                <a:solidFill>
                  <a:schemeClr val="tx1"/>
                </a:solidFill>
                <a:latin typeface="+mj-lt"/>
                <a:cs typeface="Arial"/>
              </a:defRPr>
            </a:lvl1pPr>
          </a:lstStyle>
          <a:p>
            <a:pPr lvl="0"/>
            <a:r>
              <a:rPr lang="es-ES_tradnl" dirty="0" err="1"/>
              <a:t>Click</a:t>
            </a:r>
            <a:r>
              <a:rPr lang="es-ES_tradnl" dirty="0"/>
              <a:t> </a:t>
            </a:r>
            <a:r>
              <a:rPr lang="es-ES_tradnl" dirty="0" err="1"/>
              <a:t>to</a:t>
            </a:r>
            <a:r>
              <a:rPr lang="es-ES_tradnl" dirty="0"/>
              <a:t> </a:t>
            </a:r>
            <a:r>
              <a:rPr lang="es-ES_tradnl" dirty="0" err="1"/>
              <a:t>change</a:t>
            </a:r>
            <a:r>
              <a:rPr lang="es-ES_tradnl" dirty="0"/>
              <a:t> </a:t>
            </a:r>
            <a:r>
              <a:rPr lang="es-ES_tradnl" dirty="0" err="1"/>
              <a:t>text</a:t>
            </a:r>
            <a:r>
              <a:rPr lang="es-ES_tradnl" dirty="0"/>
              <a:t> </a:t>
            </a:r>
          </a:p>
        </p:txBody>
      </p:sp>
      <p:sp>
        <p:nvSpPr>
          <p:cNvPr id="5" name="Marcador de texto 2"/>
          <p:cNvSpPr>
            <a:spLocks noGrp="1"/>
          </p:cNvSpPr>
          <p:nvPr>
            <p:ph type="body" sz="quarter" idx="16" hasCustomPrompt="1"/>
          </p:nvPr>
        </p:nvSpPr>
        <p:spPr>
          <a:xfrm>
            <a:off x="433104" y="838381"/>
            <a:ext cx="6670931" cy="539750"/>
          </a:xfrm>
          <a:prstGeom prst="rect">
            <a:avLst/>
          </a:prstGeom>
        </p:spPr>
        <p:txBody>
          <a:bodyPr vert="horz"/>
          <a:lstStyle>
            <a:lvl1pPr marL="0" indent="0">
              <a:buNone/>
              <a:defRPr sz="2400" b="1">
                <a:solidFill>
                  <a:srgbClr val="1D2962"/>
                </a:solidFill>
              </a:defRPr>
            </a:lvl1pPr>
          </a:lstStyle>
          <a:p>
            <a:pPr lvl="0"/>
            <a:r>
              <a:rPr lang="es-ES_tradnl" dirty="0" err="1"/>
              <a:t>Title</a:t>
            </a:r>
            <a:endParaRPr lang="es-ES_tradnl" dirty="0"/>
          </a:p>
        </p:txBody>
      </p:sp>
    </p:spTree>
    <p:extLst>
      <p:ext uri="{BB962C8B-B14F-4D97-AF65-F5344CB8AC3E}">
        <p14:creationId xmlns:p14="http://schemas.microsoft.com/office/powerpoint/2010/main" val="1226291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PHOTOGRAPHY">
    <p:spTree>
      <p:nvGrpSpPr>
        <p:cNvPr id="1" name=""/>
        <p:cNvGrpSpPr/>
        <p:nvPr/>
      </p:nvGrpSpPr>
      <p:grpSpPr>
        <a:xfrm>
          <a:off x="0" y="0"/>
          <a:ext cx="0" cy="0"/>
          <a:chOff x="0" y="0"/>
          <a:chExt cx="0" cy="0"/>
        </a:xfrm>
      </p:grpSpPr>
      <p:sp>
        <p:nvSpPr>
          <p:cNvPr id="7" name="Marcador de posición de imagen 6"/>
          <p:cNvSpPr>
            <a:spLocks noGrp="1"/>
          </p:cNvSpPr>
          <p:nvPr>
            <p:ph type="pic" sz="quarter" idx="14" hasCustomPrompt="1"/>
          </p:nvPr>
        </p:nvSpPr>
        <p:spPr>
          <a:xfrm>
            <a:off x="4836197" y="992909"/>
            <a:ext cx="2729512" cy="3504960"/>
          </a:xfrm>
          <a:prstGeom prst="rect">
            <a:avLst/>
          </a:prstGeom>
          <a:solidFill>
            <a:schemeClr val="bg1">
              <a:lumMod val="95000"/>
            </a:schemeClr>
          </a:solidFill>
          <a:ln w="6350" cap="sq">
            <a:noFill/>
            <a:miter lim="800000"/>
          </a:ln>
          <a:effectLst>
            <a:outerShdw blurRad="55000" dist="18000" dir="5400000" algn="tl" rotWithShape="0">
              <a:srgbClr val="0C3183">
                <a:alpha val="40000"/>
              </a:srgbClr>
            </a:outerShdw>
          </a:effectLst>
          <a:scene3d>
            <a:camera prst="orthographicFront"/>
            <a:lightRig rig="twoPt" dir="t">
              <a:rot lat="0" lon="0" rev="7200000"/>
            </a:lightRig>
          </a:scene3d>
          <a:sp3d>
            <a:bevelT w="25400" h="19050"/>
            <a:contourClr>
              <a:srgbClr val="FFFFFF"/>
            </a:contourClr>
          </a:sp3d>
        </p:spPr>
        <p:txBody>
          <a:bodyPr vert="horz"/>
          <a:lstStyle>
            <a:lvl1pPr>
              <a:defRPr lang="en-GB" sz="1100" dirty="0"/>
            </a:lvl1pPr>
          </a:lstStyle>
          <a:p>
            <a:pPr marL="0" lvl="0" indent="0">
              <a:buFontTx/>
              <a:buNone/>
            </a:pPr>
            <a:r>
              <a:rPr lang="en-GB" dirty="0"/>
              <a:t>PICTURE</a:t>
            </a:r>
          </a:p>
        </p:txBody>
      </p:sp>
      <p:sp>
        <p:nvSpPr>
          <p:cNvPr id="8" name="Marcador de posición de imagen 6"/>
          <p:cNvSpPr>
            <a:spLocks noGrp="1"/>
          </p:cNvSpPr>
          <p:nvPr>
            <p:ph type="pic" sz="quarter" idx="15" hasCustomPrompt="1"/>
          </p:nvPr>
        </p:nvSpPr>
        <p:spPr>
          <a:xfrm>
            <a:off x="292484" y="2317117"/>
            <a:ext cx="4365112" cy="2165358"/>
          </a:xfrm>
          <a:prstGeom prst="rect">
            <a:avLst/>
          </a:prstGeom>
          <a:solidFill>
            <a:schemeClr val="bg1">
              <a:lumMod val="95000"/>
            </a:schemeClr>
          </a:solidFill>
          <a:ln w="6350" cap="sq">
            <a:noFill/>
            <a:miter lim="800000"/>
          </a:ln>
          <a:effectLst>
            <a:outerShdw blurRad="55000" dist="18000" dir="5400000" algn="tl" rotWithShape="0">
              <a:srgbClr val="0C3183">
                <a:alpha val="40000"/>
              </a:srgbClr>
            </a:outerShdw>
          </a:effectLst>
          <a:scene3d>
            <a:camera prst="orthographicFront"/>
            <a:lightRig rig="twoPt" dir="t">
              <a:rot lat="0" lon="0" rev="7200000"/>
            </a:lightRig>
          </a:scene3d>
          <a:sp3d>
            <a:bevelT w="25400" h="19050"/>
            <a:contourClr>
              <a:srgbClr val="FFFFFF"/>
            </a:contourClr>
          </a:sp3d>
        </p:spPr>
        <p:txBody>
          <a:bodyPr vert="horz"/>
          <a:lstStyle>
            <a:lvl1pPr>
              <a:buFontTx/>
              <a:buNone/>
              <a:defRPr lang="en-GB" sz="1100" dirty="0"/>
            </a:lvl1pPr>
          </a:lstStyle>
          <a:p>
            <a:pPr marL="0" lvl="0" indent="0">
              <a:buNone/>
            </a:pPr>
            <a:r>
              <a:rPr lang="en-GB" dirty="0"/>
              <a:t>PICTURE</a:t>
            </a:r>
          </a:p>
        </p:txBody>
      </p:sp>
      <p:sp>
        <p:nvSpPr>
          <p:cNvPr id="6" name="Marcador de texto 9"/>
          <p:cNvSpPr>
            <a:spLocks noGrp="1"/>
          </p:cNvSpPr>
          <p:nvPr>
            <p:ph type="body" sz="quarter" idx="12" hasCustomPrompt="1"/>
          </p:nvPr>
        </p:nvSpPr>
        <p:spPr>
          <a:xfrm>
            <a:off x="292484" y="1441316"/>
            <a:ext cx="4365112" cy="777888"/>
          </a:xfrm>
          <a:prstGeom prst="rect">
            <a:avLst/>
          </a:prstGeom>
        </p:spPr>
        <p:txBody>
          <a:bodyPr vert="horz"/>
          <a:lstStyle>
            <a:lvl1pPr marL="0" indent="0">
              <a:buNone/>
              <a:defRPr sz="1100">
                <a:latin typeface="+mj-lt"/>
                <a:cs typeface="Arial"/>
              </a:defRPr>
            </a:lvl1pPr>
          </a:lstStyle>
          <a:p>
            <a:pPr lvl="0"/>
            <a:r>
              <a:rPr lang="es-ES_tradnl" dirty="0" err="1"/>
              <a:t>Click</a:t>
            </a:r>
            <a:r>
              <a:rPr lang="es-ES_tradnl" dirty="0"/>
              <a:t> </a:t>
            </a:r>
            <a:r>
              <a:rPr lang="es-ES_tradnl" dirty="0" err="1"/>
              <a:t>to</a:t>
            </a:r>
            <a:r>
              <a:rPr lang="es-ES_tradnl" dirty="0"/>
              <a:t> </a:t>
            </a:r>
            <a:r>
              <a:rPr lang="es-ES_tradnl" dirty="0" err="1"/>
              <a:t>change</a:t>
            </a:r>
            <a:r>
              <a:rPr lang="es-ES_tradnl" dirty="0"/>
              <a:t> </a:t>
            </a:r>
            <a:r>
              <a:rPr lang="es-ES_tradnl" dirty="0" err="1"/>
              <a:t>text</a:t>
            </a:r>
            <a:r>
              <a:rPr lang="es-ES_tradnl" dirty="0"/>
              <a:t> </a:t>
            </a:r>
          </a:p>
        </p:txBody>
      </p:sp>
      <p:sp>
        <p:nvSpPr>
          <p:cNvPr id="9" name="Marcador de texto 2"/>
          <p:cNvSpPr>
            <a:spLocks noGrp="1"/>
          </p:cNvSpPr>
          <p:nvPr>
            <p:ph type="body" sz="quarter" idx="16" hasCustomPrompt="1"/>
          </p:nvPr>
        </p:nvSpPr>
        <p:spPr>
          <a:xfrm>
            <a:off x="292484" y="900821"/>
            <a:ext cx="4365112" cy="539750"/>
          </a:xfrm>
          <a:prstGeom prst="rect">
            <a:avLst/>
          </a:prstGeom>
        </p:spPr>
        <p:txBody>
          <a:bodyPr vert="horz"/>
          <a:lstStyle>
            <a:lvl1pPr marL="0" indent="0">
              <a:spcBef>
                <a:spcPts val="0"/>
              </a:spcBef>
              <a:buNone/>
              <a:defRPr sz="1600" b="1">
                <a:solidFill>
                  <a:srgbClr val="1D2962"/>
                </a:solidFill>
              </a:defRPr>
            </a:lvl1pPr>
          </a:lstStyle>
          <a:p>
            <a:pPr lvl="0"/>
            <a:r>
              <a:rPr lang="es-ES_tradnl" dirty="0" err="1"/>
              <a:t>Title</a:t>
            </a:r>
            <a:endParaRPr lang="es-ES_tradnl" dirty="0"/>
          </a:p>
        </p:txBody>
      </p:sp>
    </p:spTree>
    <p:extLst>
      <p:ext uri="{BB962C8B-B14F-4D97-AF65-F5344CB8AC3E}">
        <p14:creationId xmlns:p14="http://schemas.microsoft.com/office/powerpoint/2010/main" val="936568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6231518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HANK YOU">
    <p:spTree>
      <p:nvGrpSpPr>
        <p:cNvPr id="1" name=""/>
        <p:cNvGrpSpPr/>
        <p:nvPr/>
      </p:nvGrpSpPr>
      <p:grpSpPr>
        <a:xfrm>
          <a:off x="0" y="0"/>
          <a:ext cx="0" cy="0"/>
          <a:chOff x="0" y="0"/>
          <a:chExt cx="0" cy="0"/>
        </a:xfrm>
      </p:grpSpPr>
      <p:sp>
        <p:nvSpPr>
          <p:cNvPr id="4" name="CuadroTexto 3"/>
          <p:cNvSpPr txBox="1"/>
          <p:nvPr userDrawn="1"/>
        </p:nvSpPr>
        <p:spPr>
          <a:xfrm>
            <a:off x="1957244" y="1569168"/>
            <a:ext cx="4234576" cy="1107996"/>
          </a:xfrm>
          <a:prstGeom prst="rect">
            <a:avLst/>
          </a:prstGeom>
          <a:noFill/>
        </p:spPr>
        <p:txBody>
          <a:bodyPr wrap="square" rtlCol="0">
            <a:spAutoFit/>
          </a:bodyPr>
          <a:lstStyle>
            <a:defPPr>
              <a:defRPr lang="es-ES"/>
            </a:defPPr>
            <a:lvl1pPr>
              <a:defRPr sz="2800" b="1">
                <a:solidFill>
                  <a:srgbClr val="01467A"/>
                </a:solidFill>
                <a:latin typeface="Arial"/>
                <a:cs typeface="Arial"/>
              </a:defRPr>
            </a:lvl1pPr>
          </a:lstStyle>
          <a:p>
            <a:pPr algn="l"/>
            <a:r>
              <a:rPr lang="en-GB" sz="6600" dirty="0">
                <a:solidFill>
                  <a:srgbClr val="1D2962"/>
                </a:solidFill>
                <a:latin typeface="+mj-lt"/>
              </a:rPr>
              <a:t>Thank you!</a:t>
            </a:r>
          </a:p>
        </p:txBody>
      </p:sp>
      <p:sp>
        <p:nvSpPr>
          <p:cNvPr id="10" name="Marcador de texto 9"/>
          <p:cNvSpPr>
            <a:spLocks noGrp="1"/>
          </p:cNvSpPr>
          <p:nvPr>
            <p:ph type="body" sz="quarter" idx="10" hasCustomPrompt="1"/>
          </p:nvPr>
        </p:nvSpPr>
        <p:spPr>
          <a:xfrm>
            <a:off x="1957244" y="2878790"/>
            <a:ext cx="4217988" cy="1135062"/>
          </a:xfrm>
          <a:prstGeom prst="rect">
            <a:avLst/>
          </a:prstGeom>
        </p:spPr>
        <p:txBody>
          <a:bodyPr vert="horz"/>
          <a:lstStyle>
            <a:lvl1pPr marL="0" indent="0" algn="ctr">
              <a:buNone/>
              <a:defRPr sz="1200" b="1" i="0">
                <a:solidFill>
                  <a:srgbClr val="1765AC"/>
                </a:solidFill>
                <a:latin typeface="+mj-lt"/>
                <a:cs typeface="Arial"/>
              </a:defRPr>
            </a:lvl1pPr>
          </a:lstStyle>
          <a:p>
            <a:pPr lvl="0"/>
            <a:r>
              <a:rPr lang="es-ES_tradnl" dirty="0"/>
              <a:t>SPEAKER</a:t>
            </a:r>
          </a:p>
          <a:p>
            <a:pPr lvl="0"/>
            <a:r>
              <a:rPr lang="es-ES_tradnl" dirty="0"/>
              <a:t>INSTITUTION</a:t>
            </a:r>
          </a:p>
          <a:p>
            <a:pPr lvl="0"/>
            <a:r>
              <a:rPr lang="es-ES_tradnl" dirty="0"/>
              <a:t>E-MAIL</a:t>
            </a:r>
          </a:p>
        </p:txBody>
      </p:sp>
      <p:sp>
        <p:nvSpPr>
          <p:cNvPr id="2" name="CuadroTexto 1"/>
          <p:cNvSpPr txBox="1"/>
          <p:nvPr userDrawn="1"/>
        </p:nvSpPr>
        <p:spPr>
          <a:xfrm>
            <a:off x="1631757" y="4674139"/>
            <a:ext cx="3532909" cy="461665"/>
          </a:xfrm>
          <a:prstGeom prst="rect">
            <a:avLst/>
          </a:prstGeom>
          <a:noFill/>
        </p:spPr>
        <p:txBody>
          <a:bodyPr wrap="square" rtlCol="0">
            <a:spAutoFit/>
          </a:bodyPr>
          <a:lstStyle/>
          <a:p>
            <a:r>
              <a:rPr lang="en-GB" sz="600" dirty="0">
                <a:latin typeface="Franklin Gothic Book"/>
                <a:cs typeface="Franklin Gothic Book"/>
              </a:rPr>
              <a:t>V2WORK is co-financed by the European Commission through the Erasmus+ Programme, under contract number 586252-EPP-1-2017-1-ES-EPPKA2-CBHE-SP. The contents of this publication reflect only the views of the authors, and the European Commission cannot be held responsible for any use which may be made of the information contained therein.</a:t>
            </a:r>
          </a:p>
        </p:txBody>
      </p:sp>
    </p:spTree>
    <p:extLst>
      <p:ext uri="{BB962C8B-B14F-4D97-AF65-F5344CB8AC3E}">
        <p14:creationId xmlns:p14="http://schemas.microsoft.com/office/powerpoint/2010/main" val="156267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g"/><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97" y="1"/>
            <a:ext cx="9141289" cy="5143498"/>
          </a:xfrm>
          <a:prstGeom prst="rect">
            <a:avLst/>
          </a:prstGeom>
        </p:spPr>
      </p:pic>
      <p:sp>
        <p:nvSpPr>
          <p:cNvPr id="8" name="CuadroTexto 7"/>
          <p:cNvSpPr txBox="1"/>
          <p:nvPr userDrawn="1"/>
        </p:nvSpPr>
        <p:spPr>
          <a:xfrm>
            <a:off x="8351068" y="4907274"/>
            <a:ext cx="409446" cy="215444"/>
          </a:xfrm>
          <a:prstGeom prst="rect">
            <a:avLst/>
          </a:prstGeom>
          <a:noFill/>
        </p:spPr>
        <p:txBody>
          <a:bodyPr wrap="square" rtlCol="0">
            <a:spAutoFit/>
          </a:bodyPr>
          <a:lstStyle/>
          <a:p>
            <a:pPr algn="l"/>
            <a:fld id="{1D2EB81D-5D90-5B45-ABD7-2934922D2BFE}" type="slidenum">
              <a:rPr lang="es-ES" sz="800" smtClean="0">
                <a:solidFill>
                  <a:schemeClr val="bg1"/>
                </a:solidFill>
                <a:latin typeface="Franklin Gothic Book"/>
                <a:cs typeface="Franklin Gothic Book"/>
              </a:rPr>
              <a:pPr algn="l"/>
              <a:t>‹#›</a:t>
            </a:fld>
            <a:endParaRPr lang="es-ES" sz="800" dirty="0">
              <a:solidFill>
                <a:schemeClr val="bg1"/>
              </a:solidFill>
              <a:latin typeface="Franklin Gothic Book"/>
              <a:cs typeface="Franklin Gothic Book"/>
            </a:endParaRPr>
          </a:p>
        </p:txBody>
      </p:sp>
      <p:sp>
        <p:nvSpPr>
          <p:cNvPr id="12" name="CuadroTexto 11"/>
          <p:cNvSpPr txBox="1"/>
          <p:nvPr userDrawn="1"/>
        </p:nvSpPr>
        <p:spPr>
          <a:xfrm>
            <a:off x="58974" y="39058"/>
            <a:ext cx="6997148" cy="276999"/>
          </a:xfrm>
          <a:prstGeom prst="rect">
            <a:avLst/>
          </a:prstGeom>
          <a:noFill/>
        </p:spPr>
        <p:txBody>
          <a:bodyPr wrap="square" rtlCol="0">
            <a:spAutoFit/>
          </a:bodyPr>
          <a:lstStyle/>
          <a:p>
            <a:pPr algn="l"/>
            <a:r>
              <a:rPr lang="es-ES" sz="1200" b="1" dirty="0">
                <a:solidFill>
                  <a:srgbClr val="1D2962"/>
                </a:solidFill>
                <a:latin typeface="Franklin Gothic Book"/>
                <a:ea typeface="Lato Light" panose="020F0502020204030203" pitchFamily="34" charset="0"/>
                <a:cs typeface="Franklin Gothic Book"/>
              </a:rPr>
              <a:t>TITLE</a:t>
            </a:r>
          </a:p>
        </p:txBody>
      </p:sp>
    </p:spTree>
    <p:extLst>
      <p:ext uri="{BB962C8B-B14F-4D97-AF65-F5344CB8AC3E}">
        <p14:creationId xmlns:p14="http://schemas.microsoft.com/office/powerpoint/2010/main" val="4154032707"/>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 id="2147483653" r:id="rId5"/>
    <p:sldLayoutId id="2147483655" r:id="rId6"/>
    <p:sldLayoutId id="2147483665" r:id="rId7"/>
  </p:sldLayoutIdLst>
  <p:hf hdr="0" ftr="0" dt="0"/>
  <p:txStyles>
    <p:titleStyle>
      <a:lvl1pPr algn="r" defTabSz="457200" rtl="0" eaLnBrk="1" latinLnBrk="0" hangingPunct="1">
        <a:spcBef>
          <a:spcPct val="0"/>
        </a:spcBef>
        <a:buNone/>
        <a:defRPr sz="1300" b="1" kern="1200">
          <a:solidFill>
            <a:srgbClr val="FFFFFF"/>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3.xml.rels><?xml version="1.0" encoding="UTF-8" standalone="yes"?>
<Relationships xmlns="http://schemas.openxmlformats.org/package/2006/relationships"><Relationship Id="rId8" Type="http://schemas.openxmlformats.org/officeDocument/2006/relationships/hyperlink" Target="mailto:talk2me@vinacacao.com.vn" TargetMode="External"/><Relationship Id="rId3" Type="http://schemas.openxmlformats.org/officeDocument/2006/relationships/image" Target="../media/image8.png"/><Relationship Id="rId7" Type="http://schemas.openxmlformats.org/officeDocument/2006/relationships/hyperlink" Target="https://www.facebook.com/vinacacao.com.vn" TargetMode="External"/><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hyperlink" Target="http://www.vinacacao.com.vn/" TargetMode="External"/><Relationship Id="rId5" Type="http://schemas.openxmlformats.org/officeDocument/2006/relationships/image" Target="../media/image10.png"/><Relationship Id="rId10" Type="http://schemas.openxmlformats.org/officeDocument/2006/relationships/image" Target="../media/image11.jpg"/><Relationship Id="rId4" Type="http://schemas.openxmlformats.org/officeDocument/2006/relationships/image" Target="../media/image9.png"/><Relationship Id="rId9" Type="http://schemas.openxmlformats.org/officeDocument/2006/relationships/hyperlink" Target="mailto:hr@vinacacao.com.vn"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6.jp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0"/>
          </p:nvPr>
        </p:nvSpPr>
        <p:spPr>
          <a:xfrm>
            <a:off x="629920" y="3080782"/>
            <a:ext cx="7139633" cy="1064633"/>
          </a:xfrm>
        </p:spPr>
        <p:txBody>
          <a:bodyPr/>
          <a:lstStyle/>
          <a:p>
            <a:r>
              <a:rPr lang="en-US" sz="2400" dirty="0">
                <a:latin typeface="Copperplate Gothic Bold" panose="020E0705020206020404" pitchFamily="34" charset="0"/>
                <a:cs typeface="Calibri" panose="020F0502020204030204" pitchFamily="34" charset="0"/>
              </a:rPr>
              <a:t>Recruitment challenges</a:t>
            </a:r>
          </a:p>
          <a:p>
            <a:r>
              <a:rPr lang="en-GB" sz="2200" i="1" dirty="0">
                <a:latin typeface="Book Antiqua" panose="02040602050305030304" pitchFamily="18" charset="0"/>
                <a:cs typeface="Calibri" panose="020F0502020204030204" pitchFamily="34" charset="0"/>
              </a:rPr>
              <a:t>for the blind and visually impaired.</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6300" y="567766"/>
            <a:ext cx="2178494" cy="2196801"/>
          </a:xfrm>
          <a:prstGeom prst="ellipse">
            <a:avLst/>
          </a:prstGeom>
        </p:spPr>
      </p:pic>
      <p:sp>
        <p:nvSpPr>
          <p:cNvPr id="4" name="Rectangle 3">
            <a:extLst>
              <a:ext uri="{FF2B5EF4-FFF2-40B4-BE49-F238E27FC236}">
                <a16:creationId xmlns:a16="http://schemas.microsoft.com/office/drawing/2014/main" id="{0A84A7A0-B58C-4065-84CA-0AC2050DCA68}"/>
              </a:ext>
            </a:extLst>
          </p:cNvPr>
          <p:cNvSpPr/>
          <p:nvPr/>
        </p:nvSpPr>
        <p:spPr>
          <a:xfrm>
            <a:off x="128694" y="4687147"/>
            <a:ext cx="1564639" cy="392853"/>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000" i="1" dirty="0">
                <a:solidFill>
                  <a:schemeClr val="tx2"/>
                </a:solidFill>
              </a:rPr>
              <a:t>By Francesco </a:t>
            </a:r>
            <a:r>
              <a:rPr lang="en-US" sz="1000" i="1" dirty="0" err="1">
                <a:solidFill>
                  <a:schemeClr val="tx2"/>
                </a:solidFill>
              </a:rPr>
              <a:t>Lieng</a:t>
            </a:r>
            <a:r>
              <a:rPr lang="en-US" sz="1000" i="1" dirty="0">
                <a:solidFill>
                  <a:schemeClr val="tx2"/>
                </a:solidFill>
              </a:rPr>
              <a:t> Tran</a:t>
            </a:r>
          </a:p>
        </p:txBody>
      </p:sp>
    </p:spTree>
    <p:extLst>
      <p:ext uri="{BB962C8B-B14F-4D97-AF65-F5344CB8AC3E}">
        <p14:creationId xmlns:p14="http://schemas.microsoft.com/office/powerpoint/2010/main" val="1566465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0"/>
          </p:nvPr>
        </p:nvSpPr>
        <p:spPr>
          <a:prstGeom prst="rect">
            <a:avLst/>
          </a:prstGeom>
        </p:spPr>
        <p:txBody>
          <a:bodyPr/>
          <a:lstStyle/>
          <a:p>
            <a:r>
              <a:rPr lang="vi-VN" sz="1400" dirty="0">
                <a:latin typeface="+mn-lt"/>
              </a:rPr>
              <a:t>FRANCESCO TRAN VAN LIENG</a:t>
            </a:r>
            <a:endParaRPr lang="en-GB" sz="1400" dirty="0">
              <a:latin typeface="+mn-lt"/>
            </a:endParaRPr>
          </a:p>
          <a:p>
            <a:r>
              <a:rPr lang="vi-VN" sz="1400" dirty="0">
                <a:latin typeface="+mn-lt"/>
              </a:rPr>
              <a:t>Chairman/ C.E.O of Vietnam Cacao Joint Stock Co</a:t>
            </a:r>
            <a:r>
              <a:rPr lang="en-US" sz="1400" dirty="0" err="1">
                <a:latin typeface="Arial" panose="020B0604020202020204" pitchFamily="34" charset="0"/>
                <a:cs typeface="Arial" panose="020B0604020202020204" pitchFamily="34" charset="0"/>
              </a:rPr>
              <a:t>mpany</a:t>
            </a:r>
            <a:endParaRPr lang="en-US" sz="1400" dirty="0">
              <a:latin typeface="Arial" panose="020B0604020202020204" pitchFamily="34" charset="0"/>
              <a:cs typeface="Arial" panose="020B0604020202020204" pitchFamily="34" charset="0"/>
            </a:endParaRPr>
          </a:p>
          <a:p>
            <a:r>
              <a:rPr lang="en-US" sz="1800" dirty="0">
                <a:solidFill>
                  <a:srgbClr val="FF0000"/>
                </a:solidFill>
                <a:latin typeface="+mn-lt"/>
              </a:rPr>
              <a:t>Tel: 0903758963</a:t>
            </a:r>
            <a:endParaRPr lang="en-GB" sz="1800" dirty="0">
              <a:solidFill>
                <a:srgbClr val="FF0000"/>
              </a:solidFill>
              <a:latin typeface="+mn-lt"/>
            </a:endParaRPr>
          </a:p>
        </p:txBody>
      </p:sp>
      <p:sp>
        <p:nvSpPr>
          <p:cNvPr id="4" name="Rectangle 3">
            <a:extLst>
              <a:ext uri="{FF2B5EF4-FFF2-40B4-BE49-F238E27FC236}">
                <a16:creationId xmlns:a16="http://schemas.microsoft.com/office/drawing/2014/main" id="{85E76F56-42D7-68AD-AA49-07A3E6818121}"/>
              </a:ext>
            </a:extLst>
          </p:cNvPr>
          <p:cNvSpPr/>
          <p:nvPr/>
        </p:nvSpPr>
        <p:spPr>
          <a:xfrm>
            <a:off x="-2142164" y="4549698"/>
            <a:ext cx="10151845" cy="1135062"/>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57339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Marcador de texto 1"/>
          <p:cNvSpPr>
            <a:spLocks noGrp="1"/>
          </p:cNvSpPr>
          <p:nvPr>
            <p:ph type="body" sz="quarter" idx="10"/>
          </p:nvPr>
        </p:nvSpPr>
        <p:spPr>
          <a:xfrm>
            <a:off x="-385011" y="3217435"/>
            <a:ext cx="6782638" cy="1064633"/>
          </a:xfrm>
        </p:spPr>
        <p:txBody>
          <a:bodyPr/>
          <a:lstStyle/>
          <a:p>
            <a:r>
              <a:rPr lang="en-US" sz="2800" dirty="0">
                <a:latin typeface="Calibri" panose="020F0502020204030204" pitchFamily="34" charset="0"/>
                <a:cs typeface="Calibri" panose="020F0502020204030204" pitchFamily="34" charset="0"/>
              </a:rPr>
              <a:t>       TOPIC</a:t>
            </a:r>
            <a:r>
              <a:rPr lang="vi-VN" sz="2800" dirty="0">
                <a:latin typeface="Calibri" panose="020F0502020204030204" pitchFamily="34" charset="0"/>
                <a:cs typeface="Calibri" panose="020F0502020204030204" pitchFamily="34" charset="0"/>
              </a:rPr>
              <a:t>:</a:t>
            </a:r>
            <a:endParaRPr lang="en-US" sz="2800" dirty="0">
              <a:latin typeface="Calibri" panose="020F0502020204030204" pitchFamily="34" charset="0"/>
              <a:cs typeface="Calibri" panose="020F0502020204030204" pitchFamily="34" charset="0"/>
            </a:endParaRPr>
          </a:p>
          <a:p>
            <a:pPr algn="ctr"/>
            <a:r>
              <a:rPr lang="en-US" dirty="0">
                <a:latin typeface="Calibri" panose="020F0502020204030204" pitchFamily="34" charset="0"/>
                <a:cs typeface="Calibri" panose="020F0502020204030204" pitchFamily="34" charset="0"/>
              </a:rPr>
              <a:t>SHOULD I HAVE BEEN TOLD AT THE AGE OF 20</a:t>
            </a:r>
            <a:r>
              <a:rPr lang="vi-VN" dirty="0">
                <a:latin typeface="Calibri" panose="020F0502020204030204" pitchFamily="34" charset="0"/>
                <a:cs typeface="Calibri" panose="020F0502020204030204" pitchFamily="34" charset="0"/>
              </a:rPr>
              <a:t> </a:t>
            </a:r>
            <a:endParaRPr lang="en-GB" dirty="0">
              <a:latin typeface="Calibri" panose="020F0502020204030204" pitchFamily="34" charset="0"/>
              <a:cs typeface="Calibri" panose="020F0502020204030204" pitchFamily="34" charset="0"/>
            </a:endParaRPr>
          </a:p>
          <a:p>
            <a:r>
              <a:rPr lang="en-GB" sz="2200" dirty="0">
                <a:latin typeface="Calibri" panose="020F0502020204030204" pitchFamily="34" charset="0"/>
                <a:cs typeface="Calibri" panose="020F0502020204030204" pitchFamily="34" charset="0"/>
              </a:rPr>
              <a:t>            </a:t>
            </a:r>
          </a:p>
        </p:txBody>
      </p:sp>
      <p:sp>
        <p:nvSpPr>
          <p:cNvPr id="3" name="Marcador de texto 2"/>
          <p:cNvSpPr>
            <a:spLocks noGrp="1"/>
          </p:cNvSpPr>
          <p:nvPr>
            <p:ph type="body" sz="quarter" idx="11"/>
          </p:nvPr>
        </p:nvSpPr>
        <p:spPr>
          <a:xfrm>
            <a:off x="1472893" y="2767640"/>
            <a:ext cx="2242896" cy="325120"/>
          </a:xfrm>
        </p:spPr>
        <p:txBody>
          <a:bodyPr/>
          <a:lstStyle/>
          <a:p>
            <a:r>
              <a:rPr lang="vi-VN" sz="1200" dirty="0">
                <a:latin typeface="Calibri" panose="020F0502020204030204" pitchFamily="34" charset="0"/>
                <a:cs typeface="Calibri" panose="020F0502020204030204" pitchFamily="34" charset="0"/>
              </a:rPr>
              <a:t>FRANCESCO TRAN VAN LIENG</a:t>
            </a:r>
            <a:endParaRPr lang="en-GB" sz="1200" dirty="0">
              <a:latin typeface="Calibri" panose="020F0502020204030204" pitchFamily="34" charset="0"/>
              <a:cs typeface="Calibri" panose="020F0502020204030204" pitchFamily="34" charset="0"/>
            </a:endParaRPr>
          </a:p>
          <a:p>
            <a:endParaRPr lang="en-GB" sz="1600" dirty="0">
              <a:latin typeface="Calibri" panose="020F0502020204030204" pitchFamily="34" charset="0"/>
              <a:cs typeface="Calibri" panose="020F0502020204030204"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6300" y="567766"/>
            <a:ext cx="2178494" cy="2196801"/>
          </a:xfrm>
          <a:prstGeom prst="ellipse">
            <a:avLst/>
          </a:prstGeom>
        </p:spPr>
      </p:pic>
      <p:pic>
        <p:nvPicPr>
          <p:cNvPr id="8" name="Picture 7">
            <a:extLst>
              <a:ext uri="{FF2B5EF4-FFF2-40B4-BE49-F238E27FC236}">
                <a16:creationId xmlns:a16="http://schemas.microsoft.com/office/drawing/2014/main" id="{3945F783-21C1-42D0-B875-F23CD7501A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115759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67;p13">
            <a:extLst>
              <a:ext uri="{FF2B5EF4-FFF2-40B4-BE49-F238E27FC236}">
                <a16:creationId xmlns:a16="http://schemas.microsoft.com/office/drawing/2014/main" id="{9DABD519-F9F4-4FD8-82D6-6EFE7FE125B8}"/>
              </a:ext>
            </a:extLst>
          </p:cNvPr>
          <p:cNvSpPr txBox="1">
            <a:spLocks/>
          </p:cNvSpPr>
          <p:nvPr/>
        </p:nvSpPr>
        <p:spPr>
          <a:xfrm>
            <a:off x="239816" y="456549"/>
            <a:ext cx="6866100" cy="857400"/>
          </a:xfrm>
          <a:prstGeom prst="rect">
            <a:avLst/>
          </a:prstGeom>
        </p:spPr>
        <p:txBody>
          <a:bodyPr spcFirstLastPara="1" vert="horz" wrap="square" lIns="91425" tIns="91425" rIns="91425" bIns="91425" rtlCol="0" anchor="t" anchorCtr="0">
            <a:noAutofit/>
          </a:bodyPr>
          <a:lstStyle>
            <a:lvl1pPr algn="r" defTabSz="457200" rtl="0" eaLnBrk="1" latinLnBrk="0" hangingPunct="1">
              <a:spcBef>
                <a:spcPct val="0"/>
              </a:spcBef>
              <a:buNone/>
              <a:defRPr sz="1300" b="1" kern="1200">
                <a:solidFill>
                  <a:srgbClr val="FFFFFF"/>
                </a:solidFill>
                <a:latin typeface="+mj-lt"/>
                <a:ea typeface="+mj-ea"/>
                <a:cs typeface="+mj-cs"/>
              </a:defRPr>
            </a:lvl1pPr>
          </a:lstStyle>
          <a:p>
            <a:endParaRPr lang="en-US" sz="3600" dirty="0">
              <a:solidFill>
                <a:schemeClr val="accent2"/>
              </a:solidFill>
              <a:latin typeface="+mn-lt"/>
              <a:cs typeface="Times New Roman" pitchFamily="18" charset="0"/>
            </a:endParaRPr>
          </a:p>
        </p:txBody>
      </p:sp>
      <p:sp>
        <p:nvSpPr>
          <p:cNvPr id="9" name="Google Shape;71;p13">
            <a:extLst>
              <a:ext uri="{FF2B5EF4-FFF2-40B4-BE49-F238E27FC236}">
                <a16:creationId xmlns:a16="http://schemas.microsoft.com/office/drawing/2014/main" id="{65BE3AF9-B40E-4E78-80E9-6A1895357D6B}"/>
              </a:ext>
            </a:extLst>
          </p:cNvPr>
          <p:cNvSpPr txBox="1">
            <a:spLocks/>
          </p:cNvSpPr>
          <p:nvPr/>
        </p:nvSpPr>
        <p:spPr>
          <a:xfrm>
            <a:off x="8073985" y="4767307"/>
            <a:ext cx="539700" cy="553200"/>
          </a:xfrm>
          <a:prstGeom prst="rect">
            <a:avLst/>
          </a:prstGeom>
        </p:spPr>
        <p:txBody>
          <a:bodyPr spcFirstLastPara="1" vert="horz" wrap="square" lIns="91425" tIns="91425" rIns="91425" bIns="91425" rtlCol="0" anchor="ctr" anchorCtr="0">
            <a:noAutofit/>
          </a:bodyPr>
          <a:lstStyle>
            <a:lvl1pPr marL="0" indent="0" algn="l" defTabSz="457200" rtl="0" eaLnBrk="1" latinLnBrk="0" hangingPunct="1">
              <a:spcBef>
                <a:spcPct val="20000"/>
              </a:spcBef>
              <a:buFont typeface="Arial"/>
              <a:buNone/>
              <a:defRPr sz="1400" kern="1200">
                <a:solidFill>
                  <a:schemeClr val="tx1"/>
                </a:solidFill>
                <a:latin typeface="+mj-lt"/>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fld id="{00000000-1234-1234-1234-123412341234}" type="slidenum">
              <a:rPr lang="en" smtClean="0"/>
              <a:pPr algn="ctr"/>
              <a:t>3</a:t>
            </a:fld>
            <a:endParaRPr lang="en"/>
          </a:p>
        </p:txBody>
      </p:sp>
      <p:pic>
        <p:nvPicPr>
          <p:cNvPr id="11" name="Picture 2">
            <a:extLst>
              <a:ext uri="{FF2B5EF4-FFF2-40B4-BE49-F238E27FC236}">
                <a16:creationId xmlns:a16="http://schemas.microsoft.com/office/drawing/2014/main" id="{04DEEC72-EE23-40D2-80EF-89DCADCAF5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3509" y="1579592"/>
            <a:ext cx="354013"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a:extLst>
              <a:ext uri="{FF2B5EF4-FFF2-40B4-BE49-F238E27FC236}">
                <a16:creationId xmlns:a16="http://schemas.microsoft.com/office/drawing/2014/main" id="{A2DB53C5-B5A0-4FC7-8B43-A3655F3D1B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001" y="2250079"/>
            <a:ext cx="34766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4">
            <a:extLst>
              <a:ext uri="{FF2B5EF4-FFF2-40B4-BE49-F238E27FC236}">
                <a16:creationId xmlns:a16="http://schemas.microsoft.com/office/drawing/2014/main" id="{920C866D-F0ED-4468-B65C-625EF40424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1358" y="2729306"/>
            <a:ext cx="298450"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5">
            <a:extLst>
              <a:ext uri="{FF2B5EF4-FFF2-40B4-BE49-F238E27FC236}">
                <a16:creationId xmlns:a16="http://schemas.microsoft.com/office/drawing/2014/main" id="{E828ECB1-912A-4F5E-B7B1-6191D267AB6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1357" y="3355499"/>
            <a:ext cx="360363"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a:extLst>
              <a:ext uri="{FF2B5EF4-FFF2-40B4-BE49-F238E27FC236}">
                <a16:creationId xmlns:a16="http://schemas.microsoft.com/office/drawing/2014/main" id="{41721937-4043-46E2-ACAB-BCC701930A77}"/>
              </a:ext>
            </a:extLst>
          </p:cNvPr>
          <p:cNvSpPr txBox="1"/>
          <p:nvPr/>
        </p:nvSpPr>
        <p:spPr>
          <a:xfrm>
            <a:off x="4493085" y="1450039"/>
            <a:ext cx="2612831" cy="613117"/>
          </a:xfrm>
          <a:prstGeom prst="rect">
            <a:avLst/>
          </a:prstGeom>
          <a:noFill/>
        </p:spPr>
        <p:txBody>
          <a:bodyPr wrap="none" rtlCol="0">
            <a:spAutoFit/>
          </a:bodyPr>
          <a:lstStyle/>
          <a:p>
            <a:pPr>
              <a:lnSpc>
                <a:spcPct val="150000"/>
              </a:lnSpc>
            </a:pPr>
            <a:r>
              <a:rPr lang="en-US" sz="1200" dirty="0">
                <a:latin typeface="Times New Roman" pitchFamily="18" charset="0"/>
                <a:cs typeface="Times New Roman" pitchFamily="18" charset="0"/>
                <a:hlinkClick r:id="rId6"/>
              </a:rPr>
              <a:t>www.vinacacao.com.vn</a:t>
            </a:r>
            <a:endParaRPr lang="en-US" sz="1200" dirty="0">
              <a:latin typeface="Times New Roman" pitchFamily="18" charset="0"/>
              <a:cs typeface="Times New Roman" pitchFamily="18" charset="0"/>
            </a:endParaRPr>
          </a:p>
          <a:p>
            <a:pPr>
              <a:lnSpc>
                <a:spcPct val="150000"/>
              </a:lnSpc>
            </a:pPr>
            <a:r>
              <a:rPr lang="en-US" sz="1200" dirty="0">
                <a:latin typeface="Times New Roman" pitchFamily="18" charset="0"/>
                <a:cs typeface="Times New Roman" pitchFamily="18" charset="0"/>
                <a:hlinkClick r:id="rId7"/>
              </a:rPr>
              <a:t>www.facebook.com/vinacacao.com.vn</a:t>
            </a:r>
            <a:r>
              <a:rPr lang="en-US" sz="1200" dirty="0">
                <a:latin typeface="Times New Roman" pitchFamily="18" charset="0"/>
                <a:cs typeface="Times New Roman" pitchFamily="18" charset="0"/>
              </a:rPr>
              <a:t> </a:t>
            </a:r>
          </a:p>
        </p:txBody>
      </p:sp>
      <p:sp>
        <p:nvSpPr>
          <p:cNvPr id="16" name="TextBox 15">
            <a:extLst>
              <a:ext uri="{FF2B5EF4-FFF2-40B4-BE49-F238E27FC236}">
                <a16:creationId xmlns:a16="http://schemas.microsoft.com/office/drawing/2014/main" id="{543A14D5-6856-4CA0-ADB1-9CCB3B61DAE9}"/>
              </a:ext>
            </a:extLst>
          </p:cNvPr>
          <p:cNvSpPr txBox="1"/>
          <p:nvPr/>
        </p:nvSpPr>
        <p:spPr>
          <a:xfrm>
            <a:off x="4488420" y="2027224"/>
            <a:ext cx="1939955" cy="890115"/>
          </a:xfrm>
          <a:prstGeom prst="rect">
            <a:avLst/>
          </a:prstGeom>
          <a:noFill/>
        </p:spPr>
        <p:txBody>
          <a:bodyPr wrap="none" rtlCol="0">
            <a:spAutoFit/>
          </a:bodyPr>
          <a:lstStyle/>
          <a:p>
            <a:pPr>
              <a:lnSpc>
                <a:spcPct val="150000"/>
              </a:lnSpc>
            </a:pPr>
            <a:r>
              <a:rPr lang="en-US" sz="1200" dirty="0">
                <a:latin typeface="Times New Roman" pitchFamily="18" charset="0"/>
                <a:cs typeface="Times New Roman" pitchFamily="18" charset="0"/>
                <a:hlinkClick r:id="rId8"/>
              </a:rPr>
              <a:t>talk2me@vinacacao.com.vn</a:t>
            </a:r>
            <a:endParaRPr lang="en-US" sz="1200" dirty="0">
              <a:latin typeface="Times New Roman" pitchFamily="18" charset="0"/>
              <a:cs typeface="Times New Roman" pitchFamily="18" charset="0"/>
            </a:endParaRPr>
          </a:p>
          <a:p>
            <a:pPr>
              <a:lnSpc>
                <a:spcPct val="150000"/>
              </a:lnSpc>
            </a:pPr>
            <a:r>
              <a:rPr lang="en-US" sz="1200" dirty="0">
                <a:latin typeface="Times New Roman" pitchFamily="18" charset="0"/>
                <a:cs typeface="Times New Roman" pitchFamily="18" charset="0"/>
                <a:hlinkClick r:id="rId9"/>
              </a:rPr>
              <a:t>hr@vinacacao.com.vn</a:t>
            </a:r>
            <a:r>
              <a:rPr lang="en-US" sz="1200" dirty="0">
                <a:latin typeface="Times New Roman" pitchFamily="18" charset="0"/>
                <a:cs typeface="Times New Roman" pitchFamily="18" charset="0"/>
              </a:rPr>
              <a:t> </a:t>
            </a:r>
          </a:p>
          <a:p>
            <a:pPr>
              <a:lnSpc>
                <a:spcPct val="150000"/>
              </a:lnSpc>
            </a:pPr>
            <a:endParaRPr lang="en-US" sz="1200" dirty="0">
              <a:latin typeface="Times New Roman" pitchFamily="18" charset="0"/>
              <a:cs typeface="Times New Roman" pitchFamily="18" charset="0"/>
            </a:endParaRPr>
          </a:p>
        </p:txBody>
      </p:sp>
      <p:sp>
        <p:nvSpPr>
          <p:cNvPr id="17" name="TextBox 16">
            <a:extLst>
              <a:ext uri="{FF2B5EF4-FFF2-40B4-BE49-F238E27FC236}">
                <a16:creationId xmlns:a16="http://schemas.microsoft.com/office/drawing/2014/main" id="{68140FED-388D-4847-9B5F-BB1BA1E90BD6}"/>
              </a:ext>
            </a:extLst>
          </p:cNvPr>
          <p:cNvSpPr txBox="1"/>
          <p:nvPr/>
        </p:nvSpPr>
        <p:spPr>
          <a:xfrm>
            <a:off x="4502113" y="2743430"/>
            <a:ext cx="2613088" cy="613117"/>
          </a:xfrm>
          <a:prstGeom prst="rect">
            <a:avLst/>
          </a:prstGeom>
          <a:noFill/>
        </p:spPr>
        <p:txBody>
          <a:bodyPr wrap="none" rtlCol="0">
            <a:spAutoFit/>
          </a:bodyPr>
          <a:lstStyle/>
          <a:p>
            <a:pPr>
              <a:lnSpc>
                <a:spcPct val="150000"/>
              </a:lnSpc>
            </a:pPr>
            <a:r>
              <a:rPr lang="en-US" sz="1200" dirty="0">
                <a:latin typeface="Times New Roman" pitchFamily="18" charset="0"/>
                <a:cs typeface="Times New Roman" pitchFamily="18" charset="0"/>
              </a:rPr>
              <a:t>04 Tran Doan </a:t>
            </a:r>
            <a:r>
              <a:rPr lang="en-US" sz="1200" dirty="0" err="1">
                <a:latin typeface="Times New Roman" pitchFamily="18" charset="0"/>
                <a:cs typeface="Times New Roman" pitchFamily="18" charset="0"/>
              </a:rPr>
              <a:t>Khanh</a:t>
            </a:r>
            <a:r>
              <a:rPr lang="en-US" sz="1200" dirty="0">
                <a:latin typeface="Times New Roman" pitchFamily="18" charset="0"/>
                <a:cs typeface="Times New Roman" pitchFamily="18" charset="0"/>
              </a:rPr>
              <a:t> Street, District 1, </a:t>
            </a:r>
          </a:p>
          <a:p>
            <a:pPr>
              <a:lnSpc>
                <a:spcPct val="150000"/>
              </a:lnSpc>
            </a:pPr>
            <a:r>
              <a:rPr lang="en-US" sz="1200" dirty="0">
                <a:latin typeface="Times New Roman" pitchFamily="18" charset="0"/>
                <a:cs typeface="Times New Roman" pitchFamily="18" charset="0"/>
              </a:rPr>
              <a:t>Ho Chi Minh City, Vietnam</a:t>
            </a:r>
          </a:p>
        </p:txBody>
      </p:sp>
      <p:sp>
        <p:nvSpPr>
          <p:cNvPr id="18" name="TextBox 17">
            <a:extLst>
              <a:ext uri="{FF2B5EF4-FFF2-40B4-BE49-F238E27FC236}">
                <a16:creationId xmlns:a16="http://schemas.microsoft.com/office/drawing/2014/main" id="{57FAEFBE-19F3-40D5-97F6-575CDEEEB699}"/>
              </a:ext>
            </a:extLst>
          </p:cNvPr>
          <p:cNvSpPr txBox="1"/>
          <p:nvPr/>
        </p:nvSpPr>
        <p:spPr>
          <a:xfrm>
            <a:off x="4488420" y="3344299"/>
            <a:ext cx="2056973" cy="336118"/>
          </a:xfrm>
          <a:prstGeom prst="rect">
            <a:avLst/>
          </a:prstGeom>
          <a:noFill/>
        </p:spPr>
        <p:txBody>
          <a:bodyPr wrap="none" rtlCol="0">
            <a:spAutoFit/>
          </a:bodyPr>
          <a:lstStyle/>
          <a:p>
            <a:pPr>
              <a:lnSpc>
                <a:spcPct val="150000"/>
              </a:lnSpc>
            </a:pPr>
            <a:r>
              <a:rPr lang="en-US" sz="1200" dirty="0">
                <a:latin typeface="Times New Roman" pitchFamily="18" charset="0"/>
                <a:cs typeface="Times New Roman" pitchFamily="18" charset="0"/>
              </a:rPr>
              <a:t>(84) 28 39103425 – 39103426</a:t>
            </a:r>
          </a:p>
        </p:txBody>
      </p:sp>
      <p:pic>
        <p:nvPicPr>
          <p:cNvPr id="21" name="Picture 20">
            <a:extLst>
              <a:ext uri="{FF2B5EF4-FFF2-40B4-BE49-F238E27FC236}">
                <a16:creationId xmlns:a16="http://schemas.microsoft.com/office/drawing/2014/main" id="{4595D9EA-90C6-4232-B988-53C3721BD1E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38931" y="812036"/>
            <a:ext cx="2850529" cy="35194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1260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16" grpId="0"/>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26AB957-2D42-4593-A18C-FC54CA6FFA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6884" y="1517547"/>
            <a:ext cx="2460120" cy="2311664"/>
          </a:xfrm>
          <a:prstGeom prst="rect">
            <a:avLst/>
          </a:prstGeom>
        </p:spPr>
      </p:pic>
      <p:sp>
        <p:nvSpPr>
          <p:cNvPr id="7" name="Rectangle 6">
            <a:extLst>
              <a:ext uri="{FF2B5EF4-FFF2-40B4-BE49-F238E27FC236}">
                <a16:creationId xmlns:a16="http://schemas.microsoft.com/office/drawing/2014/main" id="{DE0DA893-840D-42E8-898F-DA32A1B20A89}"/>
              </a:ext>
            </a:extLst>
          </p:cNvPr>
          <p:cNvSpPr/>
          <p:nvPr/>
        </p:nvSpPr>
        <p:spPr>
          <a:xfrm>
            <a:off x="668431" y="1061658"/>
            <a:ext cx="1871569" cy="2610779"/>
          </a:xfrm>
          <a:prstGeom prst="rect">
            <a:avLst/>
          </a:prstGeom>
        </p:spPr>
        <p:txBody>
          <a:bodyPr wrap="square">
            <a:spAutoFit/>
          </a:bodyPr>
          <a:lstStyle/>
          <a:p>
            <a:pPr>
              <a:lnSpc>
                <a:spcPct val="200000"/>
              </a:lnSpc>
            </a:pPr>
            <a:r>
              <a:rPr lang="en-US" sz="1400" b="1" dirty="0">
                <a:solidFill>
                  <a:srgbClr val="00B050"/>
                </a:solidFill>
                <a:latin typeface="Arial" pitchFamily="34" charset="0"/>
                <a:cs typeface="Arial" pitchFamily="34" charset="0"/>
              </a:rPr>
              <a:t>- Leading position of healthy Cocoa and Cocoa-based food and beverage provider in Vietnam and over the world</a:t>
            </a:r>
            <a:endParaRPr lang="vi-VN" sz="1400" b="1" dirty="0">
              <a:solidFill>
                <a:srgbClr val="00B050"/>
              </a:solidFill>
              <a:latin typeface="Arial" pitchFamily="34" charset="0"/>
              <a:cs typeface="Arial" pitchFamily="34" charset="0"/>
            </a:endParaRPr>
          </a:p>
        </p:txBody>
      </p:sp>
      <p:sp>
        <p:nvSpPr>
          <p:cNvPr id="9" name="TextBox 8">
            <a:extLst>
              <a:ext uri="{FF2B5EF4-FFF2-40B4-BE49-F238E27FC236}">
                <a16:creationId xmlns:a16="http://schemas.microsoft.com/office/drawing/2014/main" id="{73764687-356F-4F51-B19B-D76EAFFF8809}"/>
              </a:ext>
            </a:extLst>
          </p:cNvPr>
          <p:cNvSpPr txBox="1"/>
          <p:nvPr/>
        </p:nvSpPr>
        <p:spPr>
          <a:xfrm>
            <a:off x="5311830" y="215226"/>
            <a:ext cx="2687477" cy="4888326"/>
          </a:xfrm>
          <a:prstGeom prst="rect">
            <a:avLst/>
          </a:prstGeom>
          <a:noFill/>
        </p:spPr>
        <p:txBody>
          <a:bodyPr wrap="square">
            <a:spAutoFit/>
          </a:bodyPr>
          <a:lstStyle/>
          <a:p>
            <a:pPr fontAlgn="base">
              <a:lnSpc>
                <a:spcPct val="200000"/>
              </a:lnSpc>
            </a:pPr>
            <a:r>
              <a:rPr lang="en-US" sz="1800" b="1" dirty="0">
                <a:solidFill>
                  <a:srgbClr val="00B050"/>
                </a:solidFill>
                <a:latin typeface="Arial" pitchFamily="34" charset="0"/>
                <a:cs typeface="Arial" panose="020B0604020202020204" pitchFamily="34" charset="0"/>
              </a:rPr>
              <a:t>- </a:t>
            </a:r>
            <a:r>
              <a:rPr lang="en-US" sz="1400" b="1" dirty="0">
                <a:solidFill>
                  <a:srgbClr val="00B050"/>
                </a:solidFill>
                <a:latin typeface="Arial" pitchFamily="34" charset="0"/>
                <a:cs typeface="Arial" panose="020B0604020202020204" pitchFamily="34" charset="0"/>
              </a:rPr>
              <a:t>To benefits the cocoa growers and their community in Vietnam.</a:t>
            </a:r>
          </a:p>
          <a:p>
            <a:pPr>
              <a:lnSpc>
                <a:spcPct val="200000"/>
              </a:lnSpc>
            </a:pPr>
            <a:endParaRPr lang="en-US" sz="1400" b="1" dirty="0">
              <a:solidFill>
                <a:srgbClr val="00B050"/>
              </a:solidFill>
              <a:latin typeface="Arial" pitchFamily="34" charset="0"/>
              <a:cs typeface="Arial" panose="020B0604020202020204" pitchFamily="34" charset="0"/>
            </a:endParaRPr>
          </a:p>
          <a:p>
            <a:pPr>
              <a:lnSpc>
                <a:spcPct val="200000"/>
              </a:lnSpc>
            </a:pPr>
            <a:r>
              <a:rPr lang="en-US" sz="1400" b="1" dirty="0">
                <a:solidFill>
                  <a:srgbClr val="00B050"/>
                </a:solidFill>
                <a:latin typeface="Arial" pitchFamily="34" charset="0"/>
                <a:cs typeface="Arial" panose="020B0604020202020204" pitchFamily="34" charset="0"/>
              </a:rPr>
              <a:t>- To be the “long arm” of Government’s Cocoa development programs.</a:t>
            </a:r>
          </a:p>
          <a:p>
            <a:pPr>
              <a:lnSpc>
                <a:spcPct val="200000"/>
              </a:lnSpc>
            </a:pPr>
            <a:r>
              <a:rPr lang="en-US" sz="1400" b="1" dirty="0">
                <a:solidFill>
                  <a:srgbClr val="00B050"/>
                </a:solidFill>
                <a:latin typeface="Arial" pitchFamily="34" charset="0"/>
                <a:cs typeface="Arial" panose="020B0604020202020204" pitchFamily="34" charset="0"/>
              </a:rPr>
              <a:t> </a:t>
            </a:r>
          </a:p>
          <a:p>
            <a:pPr>
              <a:lnSpc>
                <a:spcPct val="200000"/>
              </a:lnSpc>
            </a:pPr>
            <a:r>
              <a:rPr lang="en-US" sz="1400" b="1" dirty="0">
                <a:solidFill>
                  <a:srgbClr val="00B050"/>
                </a:solidFill>
                <a:latin typeface="Arial" pitchFamily="34" charset="0"/>
                <a:cs typeface="Arial" panose="020B0604020202020204" pitchFamily="34" charset="0"/>
              </a:rPr>
              <a:t>- To care for the health benefits of families and their children.</a:t>
            </a:r>
          </a:p>
        </p:txBody>
      </p:sp>
    </p:spTree>
    <p:extLst>
      <p:ext uri="{BB962C8B-B14F-4D97-AF65-F5344CB8AC3E}">
        <p14:creationId xmlns:p14="http://schemas.microsoft.com/office/powerpoint/2010/main" val="2394481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barn(inVertical)">
                                      <p:cBhvr>
                                        <p:cTn id="15" dur="500"/>
                                        <p:tgtEl>
                                          <p:spTgt spid="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0"/>
          </p:nvPr>
        </p:nvSpPr>
        <p:spPr>
          <a:xfrm>
            <a:off x="629920" y="3080782"/>
            <a:ext cx="7139633" cy="1064633"/>
          </a:xfrm>
        </p:spPr>
        <p:txBody>
          <a:bodyPr/>
          <a:lstStyle/>
          <a:p>
            <a:r>
              <a:rPr lang="en-US" sz="2400" dirty="0">
                <a:latin typeface="Copperplate Gothic Bold" panose="020E0705020206020404" pitchFamily="34" charset="0"/>
                <a:cs typeface="Calibri" panose="020F0502020204030204" pitchFamily="34" charset="0"/>
              </a:rPr>
              <a:t>Recruitment challenges</a:t>
            </a:r>
          </a:p>
          <a:p>
            <a:r>
              <a:rPr lang="en-GB" sz="2200" i="1" dirty="0">
                <a:latin typeface="Book Antiqua" panose="02040602050305030304" pitchFamily="18" charset="0"/>
                <a:cs typeface="Calibri" panose="020F0502020204030204" pitchFamily="34" charset="0"/>
              </a:rPr>
              <a:t>for the blind and visually impaired.</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6300" y="567766"/>
            <a:ext cx="2178494" cy="2196801"/>
          </a:xfrm>
          <a:prstGeom prst="ellipse">
            <a:avLst/>
          </a:prstGeom>
        </p:spPr>
      </p:pic>
      <p:sp>
        <p:nvSpPr>
          <p:cNvPr id="4" name="Rectangle 3">
            <a:extLst>
              <a:ext uri="{FF2B5EF4-FFF2-40B4-BE49-F238E27FC236}">
                <a16:creationId xmlns:a16="http://schemas.microsoft.com/office/drawing/2014/main" id="{0A84A7A0-B58C-4065-84CA-0AC2050DCA68}"/>
              </a:ext>
            </a:extLst>
          </p:cNvPr>
          <p:cNvSpPr/>
          <p:nvPr/>
        </p:nvSpPr>
        <p:spPr>
          <a:xfrm>
            <a:off x="128694" y="4687147"/>
            <a:ext cx="1564639" cy="392853"/>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000" i="1" dirty="0">
                <a:solidFill>
                  <a:schemeClr val="tx2"/>
                </a:solidFill>
              </a:rPr>
              <a:t>By Francesco </a:t>
            </a:r>
            <a:r>
              <a:rPr lang="en-US" sz="1000" i="1" dirty="0" err="1">
                <a:solidFill>
                  <a:schemeClr val="tx2"/>
                </a:solidFill>
              </a:rPr>
              <a:t>Lieng</a:t>
            </a:r>
            <a:r>
              <a:rPr lang="en-US" sz="1000" i="1" dirty="0">
                <a:solidFill>
                  <a:schemeClr val="tx2"/>
                </a:solidFill>
              </a:rPr>
              <a:t> Tran</a:t>
            </a:r>
          </a:p>
        </p:txBody>
      </p:sp>
    </p:spTree>
    <p:extLst>
      <p:ext uri="{BB962C8B-B14F-4D97-AF65-F5344CB8AC3E}">
        <p14:creationId xmlns:p14="http://schemas.microsoft.com/office/powerpoint/2010/main" val="1904035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lstStyle/>
          <a:p>
            <a:pPr algn="ctr"/>
            <a:r>
              <a:rPr lang="en-US" sz="3200" dirty="0"/>
              <a:t>It must be…</a:t>
            </a:r>
          </a:p>
        </p:txBody>
      </p:sp>
      <p:sp>
        <p:nvSpPr>
          <p:cNvPr id="5" name="TextBox 4"/>
          <p:cNvSpPr txBox="1"/>
          <p:nvPr/>
        </p:nvSpPr>
        <p:spPr>
          <a:xfrm>
            <a:off x="3152522" y="4415906"/>
            <a:ext cx="2077492" cy="369332"/>
          </a:xfrm>
          <a:prstGeom prst="rect">
            <a:avLst/>
          </a:prstGeom>
          <a:noFill/>
        </p:spPr>
        <p:txBody>
          <a:bodyPr wrap="none" rtlCol="0">
            <a:spAutoFit/>
          </a:bodyPr>
          <a:lstStyle/>
          <a:p>
            <a:r>
              <a:rPr lang="en-US" b="1" dirty="0"/>
              <a:t>Matching the needs</a:t>
            </a:r>
          </a:p>
        </p:txBody>
      </p:sp>
      <p:pic>
        <p:nvPicPr>
          <p:cNvPr id="6" name="Picture 5">
            <a:extLst>
              <a:ext uri="{FF2B5EF4-FFF2-40B4-BE49-F238E27FC236}">
                <a16:creationId xmlns:a16="http://schemas.microsoft.com/office/drawing/2014/main" id="{0A4499AA-860F-424C-B5CF-62FA0A2B05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8899" y="1452618"/>
            <a:ext cx="5689416" cy="28447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006507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lstStyle/>
          <a:p>
            <a:pPr algn="ctr"/>
            <a:r>
              <a:rPr lang="en-US" sz="3200" b="1" dirty="0">
                <a:solidFill>
                  <a:srgbClr val="002060"/>
                </a:solidFill>
              </a:rPr>
              <a:t>“Invisible” Prejudices</a:t>
            </a:r>
            <a:endParaRPr lang="en-US" sz="3200" dirty="0">
              <a:solidFill>
                <a:srgbClr val="002060"/>
              </a:solidFill>
            </a:endParaRPr>
          </a:p>
        </p:txBody>
      </p:sp>
      <p:pic>
        <p:nvPicPr>
          <p:cNvPr id="7" name="Picture 6">
            <a:extLst>
              <a:ext uri="{FF2B5EF4-FFF2-40B4-BE49-F238E27FC236}">
                <a16:creationId xmlns:a16="http://schemas.microsoft.com/office/drawing/2014/main" id="{D2F248CF-43C5-4E5F-BA3C-11FC1671E3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6934" y="1531109"/>
            <a:ext cx="4469393" cy="25140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31237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lstStyle/>
          <a:p>
            <a:pPr algn="ctr"/>
            <a:r>
              <a:rPr lang="en-US" sz="3200" b="1" dirty="0">
                <a:solidFill>
                  <a:srgbClr val="002060"/>
                </a:solidFill>
              </a:rPr>
              <a:t>“Invisible” Prejudices</a:t>
            </a:r>
            <a:endParaRPr lang="en-US" sz="3200" dirty="0">
              <a:solidFill>
                <a:srgbClr val="002060"/>
              </a:solidFill>
            </a:endParaRPr>
          </a:p>
        </p:txBody>
      </p:sp>
      <p:pic>
        <p:nvPicPr>
          <p:cNvPr id="3" name="Picture 2">
            <a:extLst>
              <a:ext uri="{FF2B5EF4-FFF2-40B4-BE49-F238E27FC236}">
                <a16:creationId xmlns:a16="http://schemas.microsoft.com/office/drawing/2014/main" id="{4C793DE8-B371-4328-A43F-584473B7665D}"/>
              </a:ext>
            </a:extLst>
          </p:cNvPr>
          <p:cNvPicPr>
            <a:picLocks noChangeAspect="1"/>
          </p:cNvPicPr>
          <p:nvPr/>
        </p:nvPicPr>
        <p:blipFill rotWithShape="1">
          <a:blip r:embed="rId2"/>
          <a:srcRect t="2452" r="1442" b="9569"/>
          <a:stretch/>
        </p:blipFill>
        <p:spPr>
          <a:xfrm>
            <a:off x="2201333" y="1328866"/>
            <a:ext cx="3927341" cy="282892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 name="TextBox 9">
            <a:extLst>
              <a:ext uri="{FF2B5EF4-FFF2-40B4-BE49-F238E27FC236}">
                <a16:creationId xmlns:a16="http://schemas.microsoft.com/office/drawing/2014/main" id="{63AE6828-32E8-4FB9-AE27-4A48D53E4E07}"/>
              </a:ext>
            </a:extLst>
          </p:cNvPr>
          <p:cNvSpPr txBox="1"/>
          <p:nvPr/>
        </p:nvSpPr>
        <p:spPr>
          <a:xfrm>
            <a:off x="1731472" y="4310215"/>
            <a:ext cx="4572000" cy="369332"/>
          </a:xfrm>
          <a:prstGeom prst="rect">
            <a:avLst/>
          </a:prstGeom>
          <a:noFill/>
        </p:spPr>
        <p:txBody>
          <a:bodyPr wrap="square">
            <a:spAutoFit/>
          </a:bodyPr>
          <a:lstStyle/>
          <a:p>
            <a:pPr algn="ctr"/>
            <a:r>
              <a:rPr lang="en-US" sz="1800" b="1" dirty="0">
                <a:solidFill>
                  <a:srgbClr val="002060"/>
                </a:solidFill>
              </a:rPr>
              <a:t>Feeling like a burden</a:t>
            </a:r>
            <a:endParaRPr lang="en-US" sz="1800" dirty="0">
              <a:solidFill>
                <a:srgbClr val="002060"/>
              </a:solidFill>
            </a:endParaRPr>
          </a:p>
        </p:txBody>
      </p:sp>
    </p:spTree>
    <p:extLst>
      <p:ext uri="{BB962C8B-B14F-4D97-AF65-F5344CB8AC3E}">
        <p14:creationId xmlns:p14="http://schemas.microsoft.com/office/powerpoint/2010/main" val="3471576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1;p13"/>
          <p:cNvSpPr txBox="1">
            <a:spLocks noGrp="1"/>
          </p:cNvSpPr>
          <p:nvPr>
            <p:ph type="sldNum" idx="12"/>
          </p:nvPr>
        </p:nvSpPr>
        <p:spPr>
          <a:xfrm>
            <a:off x="8610600" y="6356350"/>
            <a:ext cx="2743200" cy="365125"/>
          </a:xfrm>
          <a:prstGeom prst="rect">
            <a:avLst/>
          </a:prstGeom>
        </p:spPr>
        <p:txBody>
          <a:bodyPr spcFirstLastPara="1" vert="horz" wrap="square" lIns="91440" tIns="45720" rIns="91440" bIns="45720" rtlCol="0" anchor="ctr" anchorCtr="0">
            <a:noAutofit/>
          </a:bodyPr>
          <a:lstStyle>
            <a:defPPr>
              <a:defRPr lang="vi-V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3E3D3442-9CC8-4C22-8EDD-3A77123A19E3}" type="slidenum">
              <a:rPr lang="vi-VN" smtClean="0"/>
              <a:pPr algn="ctr"/>
              <a:t>9</a:t>
            </a:fld>
            <a:endParaRPr dirty="0">
              <a:solidFill>
                <a:srgbClr val="FFC000"/>
              </a:solidFill>
            </a:endParaRPr>
          </a:p>
        </p:txBody>
      </p:sp>
      <p:grpSp>
        <p:nvGrpSpPr>
          <p:cNvPr id="4" name="Group 3"/>
          <p:cNvGrpSpPr/>
          <p:nvPr/>
        </p:nvGrpSpPr>
        <p:grpSpPr>
          <a:xfrm>
            <a:off x="743516" y="4743680"/>
            <a:ext cx="2006200" cy="354013"/>
            <a:chOff x="743515" y="4406462"/>
            <a:chExt cx="2006199" cy="354013"/>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515" y="4406462"/>
              <a:ext cx="354013"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034245" y="4406464"/>
              <a:ext cx="1715469" cy="335092"/>
            </a:xfrm>
            <a:prstGeom prst="rect">
              <a:avLst/>
            </a:prstGeom>
            <a:noFill/>
          </p:spPr>
          <p:txBody>
            <a:bodyPr wrap="none" rtlCol="0">
              <a:spAutoFit/>
            </a:bodyPr>
            <a:lstStyle/>
            <a:p>
              <a:pPr>
                <a:lnSpc>
                  <a:spcPct val="150000"/>
                </a:lnSpc>
              </a:pPr>
              <a:r>
                <a:rPr lang="en-US" sz="1200" dirty="0">
                  <a:latin typeface="Cambria" panose="02040503050406030204" pitchFamily="18" charset="0"/>
                  <a:ea typeface="Cambria" panose="02040503050406030204" pitchFamily="18" charset="0"/>
                  <a:cs typeface="Times New Roman" pitchFamily="18" charset="0"/>
                </a:rPr>
                <a:t>www.vinacacao.com.vn</a:t>
              </a:r>
            </a:p>
          </p:txBody>
        </p:sp>
      </p:grpSp>
      <p:grpSp>
        <p:nvGrpSpPr>
          <p:cNvPr id="7" name="Group 6"/>
          <p:cNvGrpSpPr/>
          <p:nvPr/>
        </p:nvGrpSpPr>
        <p:grpSpPr>
          <a:xfrm>
            <a:off x="2974250" y="4762591"/>
            <a:ext cx="2427996" cy="335092"/>
            <a:chOff x="2974248" y="4406462"/>
            <a:chExt cx="2427996" cy="335092"/>
          </a:xfrm>
        </p:grpSpPr>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4248" y="4461230"/>
              <a:ext cx="34766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390155" y="4406462"/>
              <a:ext cx="2012089" cy="335092"/>
            </a:xfrm>
            <a:prstGeom prst="rect">
              <a:avLst/>
            </a:prstGeom>
            <a:noFill/>
          </p:spPr>
          <p:txBody>
            <a:bodyPr wrap="none" rtlCol="0">
              <a:spAutoFit/>
            </a:bodyPr>
            <a:lstStyle/>
            <a:p>
              <a:pPr>
                <a:lnSpc>
                  <a:spcPct val="150000"/>
                </a:lnSpc>
              </a:pPr>
              <a:r>
                <a:rPr lang="en-US" sz="1200" dirty="0">
                  <a:latin typeface="Cambria" panose="02040503050406030204" pitchFamily="18" charset="0"/>
                  <a:ea typeface="Cambria" panose="02040503050406030204" pitchFamily="18" charset="0"/>
                  <a:cs typeface="Times New Roman" pitchFamily="18" charset="0"/>
                </a:rPr>
                <a:t>talk2me@vinacacao.com.vn</a:t>
              </a:r>
            </a:p>
          </p:txBody>
        </p:sp>
      </p:grpSp>
      <p:grpSp>
        <p:nvGrpSpPr>
          <p:cNvPr id="10" name="Group 9"/>
          <p:cNvGrpSpPr/>
          <p:nvPr/>
        </p:nvGrpSpPr>
        <p:grpSpPr>
          <a:xfrm>
            <a:off x="5696107" y="4726560"/>
            <a:ext cx="2888108" cy="354013"/>
            <a:chOff x="5696105" y="4397001"/>
            <a:chExt cx="2888108" cy="354013"/>
          </a:xfrm>
        </p:grpSpPr>
        <p:pic>
          <p:nvPicPr>
            <p:cNvPr id="1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6105" y="4397001"/>
              <a:ext cx="298450"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5931756" y="4398801"/>
              <a:ext cx="2652457" cy="335092"/>
            </a:xfrm>
            <a:prstGeom prst="rect">
              <a:avLst/>
            </a:prstGeom>
            <a:noFill/>
          </p:spPr>
          <p:txBody>
            <a:bodyPr wrap="none" rtlCol="0">
              <a:spAutoFit/>
            </a:bodyPr>
            <a:lstStyle/>
            <a:p>
              <a:pPr>
                <a:lnSpc>
                  <a:spcPct val="150000"/>
                </a:lnSpc>
              </a:pPr>
              <a:r>
                <a:rPr lang="en-US" sz="1200" dirty="0">
                  <a:latin typeface="Cambria" panose="02040503050406030204" pitchFamily="18" charset="0"/>
                  <a:ea typeface="Cambria" panose="02040503050406030204" pitchFamily="18" charset="0"/>
                  <a:cs typeface="Times New Roman" pitchFamily="18" charset="0"/>
                </a:rPr>
                <a:t>04 Tran Doan </a:t>
              </a:r>
              <a:r>
                <a:rPr lang="en-US" sz="1200" dirty="0" err="1">
                  <a:latin typeface="Cambria" panose="02040503050406030204" pitchFamily="18" charset="0"/>
                  <a:ea typeface="Cambria" panose="02040503050406030204" pitchFamily="18" charset="0"/>
                  <a:cs typeface="Times New Roman" pitchFamily="18" charset="0"/>
                </a:rPr>
                <a:t>Khanh</a:t>
              </a:r>
              <a:r>
                <a:rPr lang="en-US" sz="1200" dirty="0">
                  <a:latin typeface="Cambria" panose="02040503050406030204" pitchFamily="18" charset="0"/>
                  <a:ea typeface="Cambria" panose="02040503050406030204" pitchFamily="18" charset="0"/>
                  <a:cs typeface="Times New Roman" pitchFamily="18" charset="0"/>
                </a:rPr>
                <a:t> St., </a:t>
              </a:r>
              <a:r>
                <a:rPr lang="en-US" sz="1200" dirty="0" err="1">
                  <a:latin typeface="Cambria" panose="02040503050406030204" pitchFamily="18" charset="0"/>
                  <a:ea typeface="Cambria" panose="02040503050406030204" pitchFamily="18" charset="0"/>
                  <a:cs typeface="Times New Roman" pitchFamily="18" charset="0"/>
                </a:rPr>
                <a:t>Dist</a:t>
              </a:r>
              <a:r>
                <a:rPr lang="en-US" sz="1200" dirty="0">
                  <a:latin typeface="Cambria" panose="02040503050406030204" pitchFamily="18" charset="0"/>
                  <a:ea typeface="Cambria" panose="02040503050406030204" pitchFamily="18" charset="0"/>
                  <a:cs typeface="Times New Roman" pitchFamily="18" charset="0"/>
                </a:rPr>
                <a:t> 1, HCMC</a:t>
              </a:r>
            </a:p>
          </p:txBody>
        </p:sp>
      </p:grpSp>
      <p:cxnSp>
        <p:nvCxnSpPr>
          <p:cNvPr id="16" name="Straight Connector 15"/>
          <p:cNvCxnSpPr/>
          <p:nvPr/>
        </p:nvCxnSpPr>
        <p:spPr>
          <a:xfrm>
            <a:off x="1097529" y="4713143"/>
            <a:ext cx="7161028" cy="0"/>
          </a:xfrm>
          <a:prstGeom prst="line">
            <a:avLst/>
          </a:prstGeom>
          <a:ln w="25400" cmpd="sng">
            <a:solidFill>
              <a:srgbClr val="E2A408"/>
            </a:solidFill>
          </a:ln>
        </p:spPr>
        <p:style>
          <a:lnRef idx="1">
            <a:schemeClr val="accent1"/>
          </a:lnRef>
          <a:fillRef idx="0">
            <a:schemeClr val="accent1"/>
          </a:fillRef>
          <a:effectRef idx="0">
            <a:schemeClr val="accent1"/>
          </a:effectRef>
          <a:fontRef idx="minor">
            <a:schemeClr val="tx1"/>
          </a:fontRef>
        </p:style>
      </p:cxnSp>
      <p:sp>
        <p:nvSpPr>
          <p:cNvPr id="17" name="Google Shape;67;p13"/>
          <p:cNvSpPr txBox="1">
            <a:spLocks/>
          </p:cNvSpPr>
          <p:nvPr/>
        </p:nvSpPr>
        <p:spPr>
          <a:xfrm>
            <a:off x="-1206443" y="2090117"/>
            <a:ext cx="5884486" cy="1078274"/>
          </a:xfrm>
          <a:prstGeom prst="rect">
            <a:avLst/>
          </a:prstGeom>
        </p:spPr>
        <p:txBody>
          <a:bodyPr spcFirstLastPara="1" vert="horz" wrap="square" lIns="91425" tIns="91425" rIns="91425" bIns="91425"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uClr>
                <a:srgbClr val="EF8107"/>
              </a:buClr>
            </a:pPr>
            <a:r>
              <a:rPr lang="vi-VN" sz="3600" b="1" dirty="0">
                <a:solidFill>
                  <a:schemeClr val="accent2"/>
                </a:solidFill>
              </a:rPr>
              <a:t>	</a:t>
            </a:r>
            <a:r>
              <a:rPr lang="vi-VN" sz="2700" b="1" dirty="0">
                <a:solidFill>
                  <a:schemeClr val="accent2"/>
                </a:solidFill>
              </a:rPr>
              <a:t>EQUAL </a:t>
            </a:r>
          </a:p>
          <a:p>
            <a:pPr algn="ctr">
              <a:buClr>
                <a:srgbClr val="EF8107"/>
              </a:buClr>
            </a:pPr>
            <a:r>
              <a:rPr lang="vi-VN" sz="2700" b="1" dirty="0">
                <a:solidFill>
                  <a:schemeClr val="accent2"/>
                </a:solidFill>
              </a:rPr>
              <a:t>	OPPORTUNITIES</a:t>
            </a:r>
            <a:endParaRPr lang="en-US" sz="2700" b="1" dirty="0">
              <a:solidFill>
                <a:schemeClr val="accent2"/>
              </a:solidFill>
              <a:latin typeface="Arial" panose="020B0604020202020204" pitchFamily="34" charset="0"/>
              <a:ea typeface="Cambria" panose="02040503050406030204" pitchFamily="18" charset="0"/>
              <a:cs typeface="Arial" panose="020B0604020202020204" pitchFamily="34" charset="0"/>
            </a:endParaRPr>
          </a:p>
        </p:txBody>
      </p: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57282" y="1155934"/>
            <a:ext cx="2743240" cy="154078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4" name="Pictur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10438" y="2837681"/>
            <a:ext cx="2743240" cy="148185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5" name="TextBox 24">
            <a:extLst>
              <a:ext uri="{FF2B5EF4-FFF2-40B4-BE49-F238E27FC236}">
                <a16:creationId xmlns:a16="http://schemas.microsoft.com/office/drawing/2014/main" id="{3039C880-897D-478E-9680-4C9EE12975E5}"/>
              </a:ext>
            </a:extLst>
          </p:cNvPr>
          <p:cNvSpPr txBox="1"/>
          <p:nvPr/>
        </p:nvSpPr>
        <p:spPr>
          <a:xfrm>
            <a:off x="-412437" y="1035866"/>
            <a:ext cx="5174672" cy="507831"/>
          </a:xfrm>
          <a:prstGeom prst="rect">
            <a:avLst/>
          </a:prstGeom>
          <a:noFill/>
        </p:spPr>
        <p:txBody>
          <a:bodyPr wrap="square">
            <a:spAutoFit/>
          </a:bodyPr>
          <a:lstStyle/>
          <a:p>
            <a:pPr algn="ctr">
              <a:buClr>
                <a:srgbClr val="EF8107"/>
              </a:buClr>
            </a:pPr>
            <a:r>
              <a:rPr lang="en-US" sz="2700" b="1" dirty="0">
                <a:solidFill>
                  <a:srgbClr val="002060"/>
                </a:solidFill>
              </a:rPr>
              <a:t>At </a:t>
            </a:r>
            <a:r>
              <a:rPr lang="en-US" sz="2700" b="1" dirty="0" err="1">
                <a:solidFill>
                  <a:srgbClr val="002060"/>
                </a:solidFill>
              </a:rPr>
              <a:t>Vinacacao</a:t>
            </a:r>
            <a:r>
              <a:rPr lang="en-US" sz="1350" b="1" dirty="0">
                <a:solidFill>
                  <a:srgbClr val="002060"/>
                </a:solidFill>
              </a:rPr>
              <a:t>…</a:t>
            </a:r>
            <a:endParaRPr lang="en-US" sz="1350" b="1" dirty="0">
              <a:solidFill>
                <a:srgbClr val="002060"/>
              </a:solidFill>
              <a:latin typeface="Arial" panose="020B0604020202020204" pitchFamily="34" charset="0"/>
              <a:ea typeface="Cambria" panose="02040503050406030204" pitchFamily="18" charset="0"/>
              <a:cs typeface="Arial" panose="020B0604020202020204" pitchFamily="34" charset="0"/>
            </a:endParaRPr>
          </a:p>
        </p:txBody>
      </p:sp>
      <p:sp>
        <p:nvSpPr>
          <p:cNvPr id="27" name="Arrow: Right 26">
            <a:extLst>
              <a:ext uri="{FF2B5EF4-FFF2-40B4-BE49-F238E27FC236}">
                <a16:creationId xmlns:a16="http://schemas.microsoft.com/office/drawing/2014/main" id="{F7869423-DD58-4FA6-BDBB-0C0AE9C44E51}"/>
              </a:ext>
            </a:extLst>
          </p:cNvPr>
          <p:cNvSpPr/>
          <p:nvPr/>
        </p:nvSpPr>
        <p:spPr>
          <a:xfrm>
            <a:off x="3862399" y="2496942"/>
            <a:ext cx="1110236" cy="506804"/>
          </a:xfrm>
          <a:prstGeom prst="rightArrow">
            <a:avLst>
              <a:gd name="adj1" fmla="val 60000"/>
              <a:gd name="adj2" fmla="val 50000"/>
            </a:avLst>
          </a:prstGeom>
          <a:solidFill>
            <a:schemeClr val="accent2"/>
          </a:solidFill>
        </p:spPr>
        <p:style>
          <a:lnRef idx="3">
            <a:schemeClr val="lt1"/>
          </a:lnRef>
          <a:fillRef idx="1">
            <a:schemeClr val="accent6"/>
          </a:fillRef>
          <a:effectRef idx="1">
            <a:schemeClr val="accent6"/>
          </a:effectRef>
          <a:fontRef idx="minor">
            <a:schemeClr val="lt1"/>
          </a:fontRef>
        </p:style>
      </p:sp>
    </p:spTree>
    <p:extLst>
      <p:ext uri="{BB962C8B-B14F-4D97-AF65-F5344CB8AC3E}">
        <p14:creationId xmlns:p14="http://schemas.microsoft.com/office/powerpoint/2010/main" val="4154677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10"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1"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theme/theme1.xml><?xml version="1.0" encoding="utf-8"?>
<a:theme xmlns:a="http://schemas.openxmlformats.org/drawingml/2006/main" name="BARBAR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4096</TotalTime>
  <Words>334</Words>
  <Application>Microsoft Office PowerPoint</Application>
  <PresentationFormat>On-screen Show (16:9)</PresentationFormat>
  <Paragraphs>41</Paragraphs>
  <Slides>10</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Arial</vt:lpstr>
      <vt:lpstr>Book Antiqua</vt:lpstr>
      <vt:lpstr>Calibri</vt:lpstr>
      <vt:lpstr>Cambria</vt:lpstr>
      <vt:lpstr>Copperplate Gothic Bold</vt:lpstr>
      <vt:lpstr>Franklin Gothic Book</vt:lpstr>
      <vt:lpstr>Times New Roman</vt:lpstr>
      <vt:lpstr>Wingdings</vt:lpstr>
      <vt:lpstr>BARBARA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MARISA</dc:creator>
  <cp:keywords/>
  <dc:description/>
  <cp:lastModifiedBy>Admin</cp:lastModifiedBy>
  <cp:revision>323</cp:revision>
  <cp:lastPrinted>2017-04-27T17:45:50Z</cp:lastPrinted>
  <dcterms:created xsi:type="dcterms:W3CDTF">2017-04-20T23:55:32Z</dcterms:created>
  <dcterms:modified xsi:type="dcterms:W3CDTF">2024-11-26T07:42:01Z</dcterms:modified>
  <cp:category/>
</cp:coreProperties>
</file>