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5" r:id="rId9"/>
    <p:sldId id="262" r:id="rId10"/>
  </p:sldIdLst>
  <p:sldSz cx="18288000" cy="10287000"/>
  <p:notesSz cx="6858000" cy="9144000"/>
  <p:embeddedFontLst>
    <p:embeddedFont>
      <p:font typeface="Open Sans Italics" panose="020B0604020202020204" charset="0"/>
      <p:regular r:id="rId11"/>
    </p:embeddedFont>
    <p:embeddedFont>
      <p:font typeface="Open Sans Bold" panose="020B0604020202020204" charset="0"/>
      <p:regular r:id="rId12"/>
    </p:embeddedFont>
    <p:embeddedFont>
      <p:font typeface="Open Sans" panose="020B0604020202020204" charset="0"/>
      <p:regular r:id="rId13"/>
    </p:embeddedFont>
    <p:embeddedFont>
      <p:font typeface="Open Sans Ultra-Bold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League Spartan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90733" y="7928290"/>
            <a:ext cx="6600972" cy="1330010"/>
            <a:chOff x="0" y="0"/>
            <a:chExt cx="1806528" cy="3639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06528" cy="363992"/>
            </a:xfrm>
            <a:custGeom>
              <a:avLst/>
              <a:gdLst/>
              <a:ahLst/>
              <a:cxnLst/>
              <a:rect l="l" t="t" r="r" b="b"/>
              <a:pathLst>
                <a:path w="1806528" h="363992">
                  <a:moveTo>
                    <a:pt x="0" y="0"/>
                  </a:moveTo>
                  <a:lnTo>
                    <a:pt x="1806528" y="0"/>
                  </a:lnTo>
                  <a:lnTo>
                    <a:pt x="1806528" y="363992"/>
                  </a:lnTo>
                  <a:lnTo>
                    <a:pt x="0" y="363992"/>
                  </a:ln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806528" cy="402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-1943460" y="-3185909"/>
            <a:ext cx="8932059" cy="17164890"/>
          </a:xfrm>
          <a:custGeom>
            <a:avLst/>
            <a:gdLst/>
            <a:ahLst/>
            <a:cxnLst/>
            <a:rect l="l" t="t" r="r" b="b"/>
            <a:pathLst>
              <a:path w="8932059" h="17164890">
                <a:moveTo>
                  <a:pt x="8932059" y="0"/>
                </a:moveTo>
                <a:lnTo>
                  <a:pt x="0" y="0"/>
                </a:lnTo>
                <a:lnTo>
                  <a:pt x="0" y="17164890"/>
                </a:lnTo>
                <a:lnTo>
                  <a:pt x="8932059" y="17164890"/>
                </a:lnTo>
                <a:lnTo>
                  <a:pt x="893205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 rot="5400000">
            <a:off x="651708" y="1112637"/>
            <a:ext cx="3086100" cy="1543050"/>
            <a:chOff x="0" y="0"/>
            <a:chExt cx="812800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406400"/>
            </a:xfrm>
            <a:custGeom>
              <a:avLst/>
              <a:gdLst/>
              <a:ahLst/>
              <a:cxnLst/>
              <a:rect l="l" t="t" r="r" b="b"/>
              <a:pathLst>
                <a:path w="812800" h="406400">
                  <a:moveTo>
                    <a:pt x="406400" y="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406400"/>
                  </a:lnTo>
                  <a:lnTo>
                    <a:pt x="609600" y="40640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203200" y="120650"/>
              <a:ext cx="406400" cy="2857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6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836161" y="8056047"/>
            <a:ext cx="6310117" cy="1103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34"/>
              </a:lnSpc>
            </a:pPr>
            <a:r>
              <a:rPr lang="en-US" sz="3122" spc="23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Presented by:</a:t>
            </a:r>
          </a:p>
          <a:p>
            <a:pPr algn="r">
              <a:lnSpc>
                <a:spcPts val="5787"/>
              </a:lnSpc>
            </a:pPr>
            <a:r>
              <a:rPr lang="en-US" sz="4163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Melissa Puspa Chandra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870476" y="2457105"/>
            <a:ext cx="14388824" cy="4473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797"/>
              </a:lnSpc>
            </a:pPr>
            <a:r>
              <a:rPr lang="en-US" sz="7997" b="1" spc="255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THE CURRENT SITUATION, CHALLENGES, AND HOPES OF INDONESIAN BLIND EMPLOYEES</a:t>
            </a:r>
          </a:p>
        </p:txBody>
      </p:sp>
      <p:grpSp>
        <p:nvGrpSpPr>
          <p:cNvPr id="11" name="Group 11"/>
          <p:cNvGrpSpPr/>
          <p:nvPr/>
        </p:nvGrpSpPr>
        <p:grpSpPr>
          <a:xfrm rot="5400000">
            <a:off x="-2975620" y="3524816"/>
            <a:ext cx="6893838" cy="3446919"/>
            <a:chOff x="0" y="0"/>
            <a:chExt cx="812800" cy="406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406400"/>
            </a:xfrm>
            <a:custGeom>
              <a:avLst/>
              <a:gdLst/>
              <a:ahLst/>
              <a:cxnLst/>
              <a:rect l="l" t="t" r="r" b="b"/>
              <a:pathLst>
                <a:path w="812800" h="406400">
                  <a:moveTo>
                    <a:pt x="406400" y="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406400"/>
                  </a:lnTo>
                  <a:lnTo>
                    <a:pt x="609600" y="40640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203200" y="120650"/>
              <a:ext cx="406400" cy="2857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6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99526"/>
            <a:ext cx="15175623" cy="1605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11"/>
              </a:lnSpc>
            </a:pPr>
            <a:r>
              <a:rPr lang="en-US" sz="5089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Current Situation Regarding the Recruitment of Blind Employees in the Formal Sector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3056812"/>
            <a:ext cx="6859480" cy="534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77"/>
              </a:lnSpc>
            </a:pPr>
            <a:r>
              <a:rPr lang="en-US" sz="319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Indonesian Regulation no. 8 2016:</a:t>
            </a:r>
          </a:p>
        </p:txBody>
      </p:sp>
      <p:sp>
        <p:nvSpPr>
          <p:cNvPr id="4" name="Freeform 4"/>
          <p:cNvSpPr/>
          <p:nvPr/>
        </p:nvSpPr>
        <p:spPr>
          <a:xfrm rot="-10800000" flipV="1">
            <a:off x="15966081" y="1028700"/>
            <a:ext cx="3150917" cy="6008725"/>
          </a:xfrm>
          <a:custGeom>
            <a:avLst/>
            <a:gdLst/>
            <a:ahLst/>
            <a:cxnLst/>
            <a:rect l="l" t="t" r="r" b="b"/>
            <a:pathLst>
              <a:path w="3150917" h="6008725">
                <a:moveTo>
                  <a:pt x="0" y="6008725"/>
                </a:moveTo>
                <a:lnTo>
                  <a:pt x="3150917" y="6008725"/>
                </a:lnTo>
                <a:lnTo>
                  <a:pt x="3150917" y="0"/>
                </a:lnTo>
                <a:lnTo>
                  <a:pt x="0" y="0"/>
                </a:lnTo>
                <a:lnTo>
                  <a:pt x="0" y="6008725"/>
                </a:lnTo>
                <a:close/>
              </a:path>
            </a:pathLst>
          </a:custGeom>
          <a:blipFill>
            <a:blip r:embed="rId2"/>
            <a:stretch>
              <a:fillRect l="-764376" t="-10648" r="-242807" b="-72239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535765" y="3841627"/>
            <a:ext cx="14430315" cy="1354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56990" lvl="1" indent="-278495" algn="l">
              <a:lnSpc>
                <a:spcPts val="3611"/>
              </a:lnSpc>
              <a:buFont typeface="Arial"/>
              <a:buChar char="•"/>
            </a:pPr>
            <a:r>
              <a:rPr lang="en-US" sz="2579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1%</a:t>
            </a:r>
            <a:r>
              <a:rPr lang="en-US" sz="257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of the workforce employed by </a:t>
            </a:r>
            <a:r>
              <a:rPr lang="en-US" sz="2579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privately owned</a:t>
            </a:r>
            <a:r>
              <a:rPr lang="en-US" sz="257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companies must consist of PWD.</a:t>
            </a:r>
          </a:p>
          <a:p>
            <a:pPr marL="278495" lvl="1" algn="l">
              <a:lnSpc>
                <a:spcPts val="3611"/>
              </a:lnSpc>
            </a:pPr>
            <a:endParaRPr lang="en-US" sz="2579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56990" lvl="1" indent="-278495" algn="l">
              <a:lnSpc>
                <a:spcPts val="3611"/>
              </a:lnSpc>
              <a:buFont typeface="Arial"/>
              <a:buChar char="•"/>
            </a:pPr>
            <a:r>
              <a:rPr lang="en-US" sz="2579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2%</a:t>
            </a:r>
            <a:r>
              <a:rPr lang="en-US" sz="257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of the workforce employed by </a:t>
            </a:r>
            <a:r>
              <a:rPr lang="en-US" sz="2579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government-owned</a:t>
            </a:r>
            <a:r>
              <a:rPr lang="en-US" sz="257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companies must consist of PWD.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6043048"/>
            <a:ext cx="7195697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 reality: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35766" y="6779677"/>
            <a:ext cx="14726768" cy="2679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3815" lvl="1" indent="-271908" algn="l">
              <a:lnSpc>
                <a:spcPts val="3526"/>
              </a:lnSpc>
              <a:buFont typeface="Arial"/>
              <a:buChar char="•"/>
            </a:pP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Research by Australia-Indonesia Disability and Advocacy Network (AIDRAN) in 2023: </a:t>
            </a:r>
          </a:p>
          <a:p>
            <a:pPr algn="l">
              <a:lnSpc>
                <a:spcPts val="3526"/>
              </a:lnSpc>
            </a:pP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     Only </a:t>
            </a:r>
            <a:r>
              <a:rPr lang="en-US" sz="2518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1%</a:t>
            </a: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out of about </a:t>
            </a:r>
            <a:r>
              <a:rPr lang="en-US" sz="2518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 million</a:t>
            </a: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blind Indonesian citizens are employed in the formal sector.</a:t>
            </a:r>
          </a:p>
          <a:p>
            <a:pPr algn="l">
              <a:lnSpc>
                <a:spcPts val="3526"/>
              </a:lnSpc>
            </a:pPr>
            <a:endParaRPr lang="en-US" sz="2518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43815" lvl="1" indent="-271908" algn="l">
              <a:lnSpc>
                <a:spcPts val="3526"/>
              </a:lnSpc>
              <a:buFont typeface="Arial"/>
              <a:buChar char="•"/>
            </a:pP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Opinion of blind employees from various backgrounds: More companies have started to employ PWD (</a:t>
            </a:r>
            <a:r>
              <a:rPr lang="en-US" sz="2518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more awareness, more government-supported facilities</a:t>
            </a: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), but the blind are only a </a:t>
            </a:r>
            <a:r>
              <a:rPr lang="en-US" sz="2518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tiny</a:t>
            </a:r>
            <a:r>
              <a:rPr lang="en-US" sz="2518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percentage of it, and often resort to being employed in the informal sector.</a:t>
            </a:r>
          </a:p>
        </p:txBody>
      </p:sp>
      <p:sp>
        <p:nvSpPr>
          <p:cNvPr id="8" name="AutoShape 8"/>
          <p:cNvSpPr/>
          <p:nvPr/>
        </p:nvSpPr>
        <p:spPr>
          <a:xfrm>
            <a:off x="1028700" y="2613900"/>
            <a:ext cx="15175623" cy="0"/>
          </a:xfrm>
          <a:prstGeom prst="line">
            <a:avLst/>
          </a:prstGeom>
          <a:ln w="123825" cap="flat">
            <a:solidFill>
              <a:srgbClr val="EFA038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568360" y="-1074185"/>
            <a:ext cx="3419644" cy="6571588"/>
          </a:xfrm>
          <a:custGeom>
            <a:avLst/>
            <a:gdLst/>
            <a:ahLst/>
            <a:cxnLst/>
            <a:rect l="l" t="t" r="r" b="b"/>
            <a:pathLst>
              <a:path w="3419644" h="6571588">
                <a:moveTo>
                  <a:pt x="3419644" y="0"/>
                </a:moveTo>
                <a:lnTo>
                  <a:pt x="0" y="0"/>
                </a:lnTo>
                <a:lnTo>
                  <a:pt x="0" y="6571589"/>
                </a:lnTo>
                <a:lnTo>
                  <a:pt x="3419644" y="6571589"/>
                </a:lnTo>
                <a:lnTo>
                  <a:pt x="341964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13506698" y="5291384"/>
            <a:ext cx="3419644" cy="6571588"/>
          </a:xfrm>
          <a:custGeom>
            <a:avLst/>
            <a:gdLst/>
            <a:ahLst/>
            <a:cxnLst/>
            <a:rect l="l" t="t" r="r" b="b"/>
            <a:pathLst>
              <a:path w="3419644" h="6571588">
                <a:moveTo>
                  <a:pt x="0" y="0"/>
                </a:moveTo>
                <a:lnTo>
                  <a:pt x="3419644" y="0"/>
                </a:lnTo>
                <a:lnTo>
                  <a:pt x="3419644" y="6571588"/>
                </a:lnTo>
                <a:lnTo>
                  <a:pt x="0" y="65715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799526"/>
            <a:ext cx="12680391" cy="1605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11"/>
              </a:lnSpc>
            </a:pPr>
            <a:r>
              <a:rPr lang="en-US" sz="5089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Sources for Employment for the Blind in the Formal Sector</a:t>
            </a:r>
          </a:p>
        </p:txBody>
      </p:sp>
      <p:sp>
        <p:nvSpPr>
          <p:cNvPr id="5" name="AutoShape 5"/>
          <p:cNvSpPr/>
          <p:nvPr/>
        </p:nvSpPr>
        <p:spPr>
          <a:xfrm>
            <a:off x="1028700" y="2548160"/>
            <a:ext cx="12680391" cy="0"/>
          </a:xfrm>
          <a:prstGeom prst="line">
            <a:avLst/>
          </a:prstGeom>
          <a:ln w="123825" cap="flat">
            <a:solidFill>
              <a:srgbClr val="EFA0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TextBox 6"/>
          <p:cNvSpPr txBox="1"/>
          <p:nvPr/>
        </p:nvSpPr>
        <p:spPr>
          <a:xfrm>
            <a:off x="1334863" y="3002966"/>
            <a:ext cx="15462450" cy="623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60"/>
              </a:lnSpc>
            </a:pPr>
            <a:r>
              <a:rPr lang="en-US" sz="3216" spc="28" dirty="0">
                <a:solidFill>
                  <a:srgbClr val="EFA038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Source of information: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General and PWD-specific job listings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Information from a friend/ acquaintance/colleague or a community for PWD/ the blind</a:t>
            </a:r>
          </a:p>
          <a:p>
            <a:pPr marL="515581" lvl="1" indent="-257791" algn="l">
              <a:lnSpc>
                <a:spcPts val="3421"/>
              </a:lnSpc>
              <a:buFont typeface="Arial"/>
              <a:buChar char="•"/>
            </a:pPr>
            <a:r>
              <a:rPr lang="en-US" sz="2850" spc="22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Government/ NGO-sponsored training-and-employment </a:t>
            </a:r>
            <a:r>
              <a:rPr lang="en-US" sz="2850" spc="22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programmes</a:t>
            </a:r>
            <a:endParaRPr lang="en-US" sz="2850" spc="22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3421"/>
              </a:lnSpc>
            </a:pPr>
            <a:endParaRPr lang="en-US" sz="2850" spc="22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l">
              <a:lnSpc>
                <a:spcPts val="3860"/>
              </a:lnSpc>
            </a:pPr>
            <a:r>
              <a:rPr lang="en-US" sz="3216" spc="28" dirty="0">
                <a:solidFill>
                  <a:srgbClr val="EFA038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Positions filled: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Educators, instructors, trainers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Call-</a:t>
            </a:r>
            <a:r>
              <a:rPr lang="en-US" sz="2850" spc="25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centre</a:t>
            </a: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agents (information hub, marketing, </a:t>
            </a:r>
            <a:r>
              <a:rPr lang="en-US" sz="2850" spc="25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etc</a:t>
            </a: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Counsellors and psychologists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Radio presenters, podcast hosts, YouTubers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Content writers 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2850" b="1" spc="25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new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Information technology engineers/programmers/data analysts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850" b="1" spc="25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new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Law and legal affiliates 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2850" b="1" spc="25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very few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515943" lvl="1" indent="-257972" algn="l">
              <a:lnSpc>
                <a:spcPts val="3421"/>
              </a:lnSpc>
              <a:buFont typeface="Arial"/>
              <a:buChar char="•"/>
            </a:pPr>
            <a:r>
              <a:rPr lang="en-US" sz="2850" spc="25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Management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850" b="1" spc="25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very few</a:t>
            </a:r>
            <a:r>
              <a:rPr lang="en-US" sz="2850" spc="25" dirty="0">
                <a:solidFill>
                  <a:srgbClr val="EFA038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8633839"/>
            <a:ext cx="18288000" cy="5288583"/>
            <a:chOff x="0" y="0"/>
            <a:chExt cx="2833290" cy="819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33290" cy="819340"/>
            </a:xfrm>
            <a:custGeom>
              <a:avLst/>
              <a:gdLst/>
              <a:ahLst/>
              <a:cxnLst/>
              <a:rect l="l" t="t" r="r" b="b"/>
              <a:pathLst>
                <a:path w="2833290" h="819340">
                  <a:moveTo>
                    <a:pt x="0" y="0"/>
                  </a:moveTo>
                  <a:lnTo>
                    <a:pt x="2833290" y="0"/>
                  </a:lnTo>
                  <a:lnTo>
                    <a:pt x="2833290" y="819340"/>
                  </a:lnTo>
                  <a:lnTo>
                    <a:pt x="0" y="819340"/>
                  </a:lnTo>
                  <a:close/>
                </a:path>
              </a:pathLst>
            </a:custGeom>
            <a:blipFill>
              <a:blip r:embed="rId2"/>
              <a:stretch>
                <a:fillRect t="-124703" b="-56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-5400000" flipV="1">
            <a:off x="15177010" y="-1253949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5228795"/>
                </a:moveTo>
                <a:lnTo>
                  <a:pt x="2720897" y="5228795"/>
                </a:lnTo>
                <a:lnTo>
                  <a:pt x="2720897" y="0"/>
                </a:lnTo>
                <a:lnTo>
                  <a:pt x="0" y="0"/>
                </a:lnTo>
                <a:lnTo>
                  <a:pt x="0" y="522879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390093" y="-1471468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0"/>
                </a:moveTo>
                <a:lnTo>
                  <a:pt x="2720897" y="0"/>
                </a:lnTo>
                <a:lnTo>
                  <a:pt x="2720897" y="5228794"/>
                </a:lnTo>
                <a:lnTo>
                  <a:pt x="0" y="52287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799526"/>
            <a:ext cx="12680391" cy="1605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11"/>
              </a:lnSpc>
            </a:pPr>
            <a:r>
              <a:rPr lang="en-US" sz="5089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Challenges Faced by Blind Individuals in Seeking and Maintaining Jobs</a:t>
            </a:r>
          </a:p>
        </p:txBody>
      </p:sp>
      <p:sp>
        <p:nvSpPr>
          <p:cNvPr id="7" name="AutoShape 7"/>
          <p:cNvSpPr/>
          <p:nvPr/>
        </p:nvSpPr>
        <p:spPr>
          <a:xfrm>
            <a:off x="1028700" y="2548160"/>
            <a:ext cx="12680391" cy="0"/>
          </a:xfrm>
          <a:prstGeom prst="line">
            <a:avLst/>
          </a:prstGeom>
          <a:ln w="123825" cap="flat">
            <a:solidFill>
              <a:srgbClr val="EFA0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1028700" y="3281542"/>
            <a:ext cx="14671912" cy="30454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99421" lvl="1" algn="l">
              <a:lnSpc>
                <a:spcPts val="3883"/>
              </a:lnSpc>
              <a:spcAft>
                <a:spcPts val="600"/>
              </a:spcAft>
            </a:pPr>
            <a:r>
              <a:rPr lang="en-US" sz="3600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Internal:</a:t>
            </a:r>
            <a:endParaRPr lang="en-US" sz="1100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Slowness to adapt in the workplace/ regarding workflow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Difficulty in accessing assistive technologies or even information about them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Skills and experiences that are yet to match the employer’s requirements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Slowness/inability to acquire qualifications (late/ lack of access to education)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Lack of confidence because of prior discriminations/ difficulties in applying for a job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8633839"/>
            <a:ext cx="18288000" cy="5288583"/>
            <a:chOff x="0" y="0"/>
            <a:chExt cx="2833290" cy="819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33290" cy="819340"/>
            </a:xfrm>
            <a:custGeom>
              <a:avLst/>
              <a:gdLst/>
              <a:ahLst/>
              <a:cxnLst/>
              <a:rect l="l" t="t" r="r" b="b"/>
              <a:pathLst>
                <a:path w="2833290" h="819340">
                  <a:moveTo>
                    <a:pt x="0" y="0"/>
                  </a:moveTo>
                  <a:lnTo>
                    <a:pt x="2833290" y="0"/>
                  </a:lnTo>
                  <a:lnTo>
                    <a:pt x="2833290" y="819340"/>
                  </a:lnTo>
                  <a:lnTo>
                    <a:pt x="0" y="819340"/>
                  </a:lnTo>
                  <a:close/>
                </a:path>
              </a:pathLst>
            </a:custGeom>
            <a:blipFill>
              <a:blip r:embed="rId2"/>
              <a:stretch>
                <a:fillRect t="-124703" b="-56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-5400000" flipV="1">
            <a:off x="15177010" y="-1253949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5228795"/>
                </a:moveTo>
                <a:lnTo>
                  <a:pt x="2720897" y="5228795"/>
                </a:lnTo>
                <a:lnTo>
                  <a:pt x="2720897" y="0"/>
                </a:lnTo>
                <a:lnTo>
                  <a:pt x="0" y="0"/>
                </a:lnTo>
                <a:lnTo>
                  <a:pt x="0" y="522879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390093" y="-1471468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0"/>
                </a:moveTo>
                <a:lnTo>
                  <a:pt x="2720897" y="0"/>
                </a:lnTo>
                <a:lnTo>
                  <a:pt x="2720897" y="5228794"/>
                </a:lnTo>
                <a:lnTo>
                  <a:pt x="0" y="52287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799526"/>
            <a:ext cx="12680391" cy="1605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11"/>
              </a:lnSpc>
            </a:pPr>
            <a:r>
              <a:rPr lang="en-US" sz="5089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Challenges Faced by Blind Individuals in Seeking and Maintaining Jobs</a:t>
            </a:r>
          </a:p>
        </p:txBody>
      </p:sp>
      <p:sp>
        <p:nvSpPr>
          <p:cNvPr id="7" name="AutoShape 7"/>
          <p:cNvSpPr/>
          <p:nvPr/>
        </p:nvSpPr>
        <p:spPr>
          <a:xfrm>
            <a:off x="1028700" y="2548160"/>
            <a:ext cx="12680391" cy="0"/>
          </a:xfrm>
          <a:prstGeom prst="line">
            <a:avLst/>
          </a:prstGeom>
          <a:ln w="123825" cap="flat">
            <a:solidFill>
              <a:srgbClr val="EFA0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1028700" y="3358783"/>
            <a:ext cx="15862906" cy="4468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99421" lvl="1" algn="l">
              <a:lnSpc>
                <a:spcPts val="3883"/>
              </a:lnSpc>
            </a:pPr>
            <a:r>
              <a:rPr lang="en-US" sz="3600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External: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Limited positions available for the blind (discriminatory requirements – age, disability type)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Job listing platforms and tests that are still not accessible for the blind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Underestimation, overestimation, misled perception: Lack of/ limited understanding of what the blind can do/ how they do things)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Stigma that blind people can’t work/ lack the ability to meet the qualifications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Workplace that are too far/ hard to reach/ lack the infrastructure and policies that support blind employees</a:t>
            </a:r>
          </a:p>
          <a:p>
            <a:pPr marL="598842" lvl="1" indent="-299421" algn="l">
              <a:lnSpc>
                <a:spcPts val="3883"/>
              </a:lnSpc>
              <a:buFont typeface="Arial"/>
              <a:buChar char="•"/>
            </a:pP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Surface-level/short-termed PWD recruitment </a:t>
            </a:r>
            <a:r>
              <a:rPr lang="en-US" sz="2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programmes</a:t>
            </a:r>
            <a:r>
              <a:rPr lang="en-US" sz="2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 no sustainability/ stability</a:t>
            </a:r>
          </a:p>
        </p:txBody>
      </p:sp>
    </p:spTree>
    <p:extLst>
      <p:ext uri="{BB962C8B-B14F-4D97-AF65-F5344CB8AC3E}">
        <p14:creationId xmlns:p14="http://schemas.microsoft.com/office/powerpoint/2010/main" val="1748415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 flipV="1">
            <a:off x="15177010" y="-1253949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5228795"/>
                </a:moveTo>
                <a:lnTo>
                  <a:pt x="2720897" y="5228795"/>
                </a:lnTo>
                <a:lnTo>
                  <a:pt x="2720897" y="0"/>
                </a:lnTo>
                <a:lnTo>
                  <a:pt x="0" y="0"/>
                </a:lnTo>
                <a:lnTo>
                  <a:pt x="0" y="522879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390093" y="-1471468"/>
            <a:ext cx="2720897" cy="5228794"/>
          </a:xfrm>
          <a:custGeom>
            <a:avLst/>
            <a:gdLst/>
            <a:ahLst/>
            <a:cxnLst/>
            <a:rect l="l" t="t" r="r" b="b"/>
            <a:pathLst>
              <a:path w="2720897" h="5228794">
                <a:moveTo>
                  <a:pt x="0" y="0"/>
                </a:moveTo>
                <a:lnTo>
                  <a:pt x="2720897" y="0"/>
                </a:lnTo>
                <a:lnTo>
                  <a:pt x="2720897" y="5228794"/>
                </a:lnTo>
                <a:lnTo>
                  <a:pt x="0" y="52287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3792200" y="3653486"/>
            <a:ext cx="4200544" cy="7475943"/>
            <a:chOff x="0" y="0"/>
            <a:chExt cx="1106316" cy="19689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06316" cy="1968973"/>
            </a:xfrm>
            <a:custGeom>
              <a:avLst/>
              <a:gdLst/>
              <a:ahLst/>
              <a:cxnLst/>
              <a:rect l="l" t="t" r="r" b="b"/>
              <a:pathLst>
                <a:path w="1106316" h="1968973">
                  <a:moveTo>
                    <a:pt x="0" y="0"/>
                  </a:moveTo>
                  <a:lnTo>
                    <a:pt x="1106316" y="0"/>
                  </a:lnTo>
                  <a:lnTo>
                    <a:pt x="1106316" y="1968973"/>
                  </a:lnTo>
                  <a:lnTo>
                    <a:pt x="0" y="19689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106316" cy="2016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349528" y="689479"/>
            <a:ext cx="15588943" cy="1602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11"/>
              </a:lnSpc>
            </a:pPr>
            <a:r>
              <a:rPr lang="en-US" sz="5089" b="1" dirty="0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Overcoming Challenges in the Employment Process and Suggestions for Improvements</a:t>
            </a:r>
          </a:p>
        </p:txBody>
      </p:sp>
      <p:sp>
        <p:nvSpPr>
          <p:cNvPr id="8" name="AutoShape 8"/>
          <p:cNvSpPr/>
          <p:nvPr/>
        </p:nvSpPr>
        <p:spPr>
          <a:xfrm flipV="1">
            <a:off x="1750541" y="2520244"/>
            <a:ext cx="14740931" cy="0"/>
          </a:xfrm>
          <a:prstGeom prst="line">
            <a:avLst/>
          </a:prstGeom>
          <a:ln w="123825" cap="flat">
            <a:solidFill>
              <a:srgbClr val="EFA038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9311381" y="3653486"/>
            <a:ext cx="4200544" cy="7475943"/>
            <a:chOff x="0" y="0"/>
            <a:chExt cx="1106316" cy="19689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06316" cy="1968973"/>
            </a:xfrm>
            <a:custGeom>
              <a:avLst/>
              <a:gdLst/>
              <a:ahLst/>
              <a:cxnLst/>
              <a:rect l="l" t="t" r="r" b="b"/>
              <a:pathLst>
                <a:path w="1106316" h="1968973">
                  <a:moveTo>
                    <a:pt x="0" y="0"/>
                  </a:moveTo>
                  <a:lnTo>
                    <a:pt x="1106316" y="0"/>
                  </a:lnTo>
                  <a:lnTo>
                    <a:pt x="1106316" y="1968973"/>
                  </a:lnTo>
                  <a:lnTo>
                    <a:pt x="0" y="19689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1106316" cy="2016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815562" y="3653486"/>
            <a:ext cx="4200544" cy="7475943"/>
            <a:chOff x="0" y="0"/>
            <a:chExt cx="1106316" cy="196897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06316" cy="1968973"/>
            </a:xfrm>
            <a:custGeom>
              <a:avLst/>
              <a:gdLst/>
              <a:ahLst/>
              <a:cxnLst/>
              <a:rect l="l" t="t" r="r" b="b"/>
              <a:pathLst>
                <a:path w="1106316" h="1968973">
                  <a:moveTo>
                    <a:pt x="0" y="0"/>
                  </a:moveTo>
                  <a:lnTo>
                    <a:pt x="1106316" y="0"/>
                  </a:lnTo>
                  <a:lnTo>
                    <a:pt x="1106316" y="1968973"/>
                  </a:lnTo>
                  <a:lnTo>
                    <a:pt x="0" y="19689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106316" cy="2016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23997" y="3653486"/>
            <a:ext cx="4200544" cy="7475943"/>
            <a:chOff x="0" y="0"/>
            <a:chExt cx="1106316" cy="19689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06316" cy="1968973"/>
            </a:xfrm>
            <a:custGeom>
              <a:avLst/>
              <a:gdLst/>
              <a:ahLst/>
              <a:cxnLst/>
              <a:rect l="l" t="t" r="r" b="b"/>
              <a:pathLst>
                <a:path w="1106316" h="1968973">
                  <a:moveTo>
                    <a:pt x="0" y="0"/>
                  </a:moveTo>
                  <a:lnTo>
                    <a:pt x="1106316" y="0"/>
                  </a:lnTo>
                  <a:lnTo>
                    <a:pt x="1106316" y="1968973"/>
                  </a:lnTo>
                  <a:lnTo>
                    <a:pt x="0" y="19689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106316" cy="2016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893190" y="4244604"/>
            <a:ext cx="3346708" cy="4800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90"/>
              </a:lnSpc>
            </a:pPr>
            <a:r>
              <a:rPr lang="en-US" sz="2850" b="1" dirty="0">
                <a:solidFill>
                  <a:schemeClr val="accent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Self-advocating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93190" y="5539021"/>
            <a:ext cx="3062157" cy="2277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14"/>
              </a:lnSpc>
            </a:pP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Educating the employer/potential employer about what a blind person can do and how.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93734" y="3892822"/>
            <a:ext cx="3857572" cy="13143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2847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Mutual understanding and accommodation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182448" y="5539021"/>
            <a:ext cx="3466772" cy="320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69"/>
              </a:lnSpc>
            </a:pP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Keeping open communications and seeking to understand each other and change for the better between blind employees and employers.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625084" y="3998420"/>
            <a:ext cx="3253865" cy="902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62"/>
              </a:lnSpc>
            </a:pPr>
            <a:r>
              <a:rPr lang="en-US" sz="2850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Broadening horizons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610868" y="5539021"/>
            <a:ext cx="3601570" cy="40755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51"/>
              </a:lnSpc>
            </a:pP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Seeking more knowledge and skills about assistive technology and other resources and network with various communities and professionals for the blind; seeking to know more about the blind from the blind themselves for the potential employers.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265539" y="4098872"/>
            <a:ext cx="3253865" cy="902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62"/>
              </a:lnSpc>
            </a:pPr>
            <a:r>
              <a:rPr lang="en-US" sz="2850" b="1" dirty="0">
                <a:solidFill>
                  <a:srgbClr val="EFA038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Pre-work preparations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094115" y="5539021"/>
            <a:ext cx="3596714" cy="4075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51"/>
              </a:lnSpc>
            </a:pP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Gaining formal and informal education and diversifying skills for the blind; training/ internship </a:t>
            </a:r>
            <a:r>
              <a:rPr lang="en-US" sz="2250" dirty="0" err="1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programmes</a:t>
            </a: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 to ease blind employees into the working world (environment, rhythm, requirements, </a:t>
            </a:r>
            <a:r>
              <a:rPr lang="en-US" sz="2250" dirty="0" err="1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etc</a:t>
            </a:r>
            <a:r>
              <a:rPr lang="en-US" sz="22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) for the potential employers.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4500" y="-1359176"/>
            <a:ext cx="9754014" cy="13005352"/>
          </a:xfrm>
          <a:custGeom>
            <a:avLst/>
            <a:gdLst/>
            <a:ahLst/>
            <a:cxnLst/>
            <a:rect l="l" t="t" r="r" b="b"/>
            <a:pathLst>
              <a:path w="9754014" h="13005352">
                <a:moveTo>
                  <a:pt x="0" y="0"/>
                </a:moveTo>
                <a:lnTo>
                  <a:pt x="9754014" y="0"/>
                </a:lnTo>
                <a:lnTo>
                  <a:pt x="9754014" y="13005352"/>
                </a:lnTo>
                <a:lnTo>
                  <a:pt x="0" y="130053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 l="-49999" r="-5000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48928" y="670311"/>
            <a:ext cx="8082907" cy="1382092"/>
            <a:chOff x="0" y="0"/>
            <a:chExt cx="3414005" cy="58375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316367" y="271239"/>
            <a:ext cx="1138978" cy="113897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316367" y="688719"/>
            <a:ext cx="1104551" cy="483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8179" y="3438964"/>
            <a:ext cx="8206022" cy="3231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14"/>
              </a:lnSpc>
            </a:pPr>
            <a:r>
              <a:rPr lang="en-US" sz="6866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Hopes of Blind Employees in Indonesia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8748928" y="2537226"/>
            <a:ext cx="8082907" cy="1382092"/>
            <a:chOff x="0" y="0"/>
            <a:chExt cx="3414005" cy="5837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748928" y="4402073"/>
            <a:ext cx="8082907" cy="1382092"/>
            <a:chOff x="0" y="0"/>
            <a:chExt cx="3414005" cy="58375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8748928" y="6266920"/>
            <a:ext cx="8082907" cy="1382092"/>
            <a:chOff x="0" y="0"/>
            <a:chExt cx="3414005" cy="58375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8762228" y="8131768"/>
            <a:ext cx="8082907" cy="1382092"/>
            <a:chOff x="0" y="0"/>
            <a:chExt cx="3414005" cy="58375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613637" y="772561"/>
            <a:ext cx="6380087" cy="1136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0"/>
              </a:lnSpc>
            </a:pPr>
            <a:r>
              <a:rPr lang="en-US" sz="21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Increased awareness among potential employers of the capabilities, limitations and situations of the blind.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613637" y="2636636"/>
            <a:ext cx="6979506" cy="1136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0"/>
              </a:lnSpc>
            </a:pPr>
            <a:r>
              <a:rPr lang="en-US" sz="21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Willingness of potential employers to “take the plunge” – to reach out and learn together, to provide freelance gigs/internships, to employ the blind.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706293" y="4634738"/>
            <a:ext cx="6886850" cy="832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5"/>
              </a:lnSpc>
            </a:pPr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 shift in view among potential employers: regarding PWD as assets rather than burdens.</a:t>
            </a:r>
            <a:endParaRPr lang="en-US" sz="2150" dirty="0">
              <a:solidFill>
                <a:srgbClr val="00206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Open Sans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9613637" y="6653495"/>
            <a:ext cx="5592537" cy="402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5"/>
              </a:lnSpc>
            </a:pPr>
            <a:r>
              <a:rPr lang="en-US" sz="21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No/ relaxed age limit in the job listings.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613637" y="8525731"/>
            <a:ext cx="5905534" cy="406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150" dirty="0">
                <a:solidFill>
                  <a:srgbClr val="2E317C"/>
                </a:solidFill>
                <a:latin typeface="Open Sans"/>
                <a:ea typeface="Open Sans"/>
                <a:cs typeface="Open Sans"/>
                <a:sym typeface="Open Sans"/>
              </a:rPr>
              <a:t>Decent and equal salary.</a:t>
            </a:r>
          </a:p>
        </p:txBody>
      </p:sp>
      <p:grpSp>
        <p:nvGrpSpPr>
          <p:cNvPr id="44" name="Group 6">
            <a:extLst>
              <a:ext uri="{FF2B5EF4-FFF2-40B4-BE49-F238E27FC236}">
                <a16:creationId xmlns:a16="http://schemas.microsoft.com/office/drawing/2014/main" id="{BD8AD22E-88E8-412F-9A30-3E12C2D00EA8}"/>
              </a:ext>
            </a:extLst>
          </p:cNvPr>
          <p:cNvGrpSpPr/>
          <p:nvPr/>
        </p:nvGrpSpPr>
        <p:grpSpPr>
          <a:xfrm>
            <a:off x="8316367" y="2219156"/>
            <a:ext cx="1138978" cy="1138978"/>
            <a:chOff x="0" y="0"/>
            <a:chExt cx="812800" cy="812800"/>
          </a:xfrm>
        </p:grpSpPr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BDB0A777-96DC-43E8-B941-45BD3B5F312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8F3C2CA4-D426-4559-8828-99FA63DF2333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7" name="TextBox 9">
            <a:extLst>
              <a:ext uri="{FF2B5EF4-FFF2-40B4-BE49-F238E27FC236}">
                <a16:creationId xmlns:a16="http://schemas.microsoft.com/office/drawing/2014/main" id="{5BA21711-CA24-49D7-A6A8-63F314DD388A}"/>
              </a:ext>
            </a:extLst>
          </p:cNvPr>
          <p:cNvSpPr txBox="1"/>
          <p:nvPr/>
        </p:nvSpPr>
        <p:spPr>
          <a:xfrm>
            <a:off x="8316367" y="2636636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02</a:t>
            </a:r>
          </a:p>
        </p:txBody>
      </p:sp>
      <p:grpSp>
        <p:nvGrpSpPr>
          <p:cNvPr id="48" name="Group 6">
            <a:extLst>
              <a:ext uri="{FF2B5EF4-FFF2-40B4-BE49-F238E27FC236}">
                <a16:creationId xmlns:a16="http://schemas.microsoft.com/office/drawing/2014/main" id="{D7F627A6-DEFD-4978-8537-0CDAAFB53FFE}"/>
              </a:ext>
            </a:extLst>
          </p:cNvPr>
          <p:cNvGrpSpPr/>
          <p:nvPr/>
        </p:nvGrpSpPr>
        <p:grpSpPr>
          <a:xfrm>
            <a:off x="8320330" y="4101489"/>
            <a:ext cx="1138978" cy="1138978"/>
            <a:chOff x="0" y="0"/>
            <a:chExt cx="812800" cy="812800"/>
          </a:xfrm>
        </p:grpSpPr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DDC594A9-43F4-472A-BF31-10986714A9A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50" name="TextBox 8">
              <a:extLst>
                <a:ext uri="{FF2B5EF4-FFF2-40B4-BE49-F238E27FC236}">
                  <a16:creationId xmlns:a16="http://schemas.microsoft.com/office/drawing/2014/main" id="{DB9535D8-3770-413D-A597-5707DA9F118F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1" name="TextBox 9">
            <a:extLst>
              <a:ext uri="{FF2B5EF4-FFF2-40B4-BE49-F238E27FC236}">
                <a16:creationId xmlns:a16="http://schemas.microsoft.com/office/drawing/2014/main" id="{EEDAAF43-D0C7-480D-A031-8AC2210C8D5B}"/>
              </a:ext>
            </a:extLst>
          </p:cNvPr>
          <p:cNvSpPr txBox="1"/>
          <p:nvPr/>
        </p:nvSpPr>
        <p:spPr>
          <a:xfrm>
            <a:off x="8320330" y="4518969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03</a:t>
            </a:r>
          </a:p>
        </p:txBody>
      </p:sp>
      <p:grpSp>
        <p:nvGrpSpPr>
          <p:cNvPr id="52" name="Group 6">
            <a:extLst>
              <a:ext uri="{FF2B5EF4-FFF2-40B4-BE49-F238E27FC236}">
                <a16:creationId xmlns:a16="http://schemas.microsoft.com/office/drawing/2014/main" id="{469BB6A6-5D27-4A8C-A077-7C5B10F45346}"/>
              </a:ext>
            </a:extLst>
          </p:cNvPr>
          <p:cNvGrpSpPr/>
          <p:nvPr/>
        </p:nvGrpSpPr>
        <p:grpSpPr>
          <a:xfrm>
            <a:off x="8316367" y="5964676"/>
            <a:ext cx="1138978" cy="1138978"/>
            <a:chOff x="0" y="0"/>
            <a:chExt cx="812800" cy="812800"/>
          </a:xfrm>
        </p:grpSpPr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A850B3F7-B7BD-478D-B0FD-21D81EDBDEF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54" name="TextBox 8">
              <a:extLst>
                <a:ext uri="{FF2B5EF4-FFF2-40B4-BE49-F238E27FC236}">
                  <a16:creationId xmlns:a16="http://schemas.microsoft.com/office/drawing/2014/main" id="{61F03FD5-2143-489B-8344-01A3FB82604E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5" name="TextBox 9">
            <a:extLst>
              <a:ext uri="{FF2B5EF4-FFF2-40B4-BE49-F238E27FC236}">
                <a16:creationId xmlns:a16="http://schemas.microsoft.com/office/drawing/2014/main" id="{F9E7580E-DA26-47AD-92A7-AA6021E60E73}"/>
              </a:ext>
            </a:extLst>
          </p:cNvPr>
          <p:cNvSpPr txBox="1"/>
          <p:nvPr/>
        </p:nvSpPr>
        <p:spPr>
          <a:xfrm>
            <a:off x="8316367" y="6382156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04</a:t>
            </a:r>
          </a:p>
        </p:txBody>
      </p:sp>
      <p:grpSp>
        <p:nvGrpSpPr>
          <p:cNvPr id="56" name="Group 6">
            <a:extLst>
              <a:ext uri="{FF2B5EF4-FFF2-40B4-BE49-F238E27FC236}">
                <a16:creationId xmlns:a16="http://schemas.microsoft.com/office/drawing/2014/main" id="{74015E81-8C69-4CFE-A262-488C66380F4C}"/>
              </a:ext>
            </a:extLst>
          </p:cNvPr>
          <p:cNvGrpSpPr/>
          <p:nvPr/>
        </p:nvGrpSpPr>
        <p:grpSpPr>
          <a:xfrm>
            <a:off x="8316367" y="7821218"/>
            <a:ext cx="1138978" cy="1138978"/>
            <a:chOff x="0" y="0"/>
            <a:chExt cx="812800" cy="812800"/>
          </a:xfrm>
        </p:grpSpPr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7131092B-0A79-4F5C-87E1-78A5FB8B9CA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58" name="TextBox 8">
              <a:extLst>
                <a:ext uri="{FF2B5EF4-FFF2-40B4-BE49-F238E27FC236}">
                  <a16:creationId xmlns:a16="http://schemas.microsoft.com/office/drawing/2014/main" id="{D68FF08F-CE27-411E-8F1C-D44B4AC6B817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9" name="TextBox 9">
            <a:extLst>
              <a:ext uri="{FF2B5EF4-FFF2-40B4-BE49-F238E27FC236}">
                <a16:creationId xmlns:a16="http://schemas.microsoft.com/office/drawing/2014/main" id="{2D0A6CDE-54DD-4DDC-9713-D7413A40C914}"/>
              </a:ext>
            </a:extLst>
          </p:cNvPr>
          <p:cNvSpPr txBox="1"/>
          <p:nvPr/>
        </p:nvSpPr>
        <p:spPr>
          <a:xfrm>
            <a:off x="8316367" y="8238698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4171679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4500" y="-1359176"/>
            <a:ext cx="9754014" cy="13005352"/>
          </a:xfrm>
          <a:custGeom>
            <a:avLst/>
            <a:gdLst/>
            <a:ahLst/>
            <a:cxnLst/>
            <a:rect l="l" t="t" r="r" b="b"/>
            <a:pathLst>
              <a:path w="9754014" h="13005352">
                <a:moveTo>
                  <a:pt x="0" y="0"/>
                </a:moveTo>
                <a:lnTo>
                  <a:pt x="9754014" y="0"/>
                </a:lnTo>
                <a:lnTo>
                  <a:pt x="9754014" y="13005352"/>
                </a:lnTo>
                <a:lnTo>
                  <a:pt x="0" y="130053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 l="-49999" r="-5000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48928" y="670311"/>
            <a:ext cx="8082907" cy="1337244"/>
            <a:chOff x="0" y="0"/>
            <a:chExt cx="3414005" cy="58375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316367" y="271239"/>
            <a:ext cx="1138978" cy="1138978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316367" y="688719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06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8179" y="3438964"/>
            <a:ext cx="8206022" cy="3231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14"/>
              </a:lnSpc>
            </a:pPr>
            <a:r>
              <a:rPr lang="en-US" sz="6866" b="1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Hopes of Blind Employees in Indonesia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8748928" y="2537226"/>
            <a:ext cx="8082907" cy="1550680"/>
            <a:chOff x="0" y="0"/>
            <a:chExt cx="3414005" cy="58375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745861" y="4625214"/>
            <a:ext cx="8082907" cy="1382092"/>
            <a:chOff x="0" y="0"/>
            <a:chExt cx="3414005" cy="58375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8745861" y="6490061"/>
            <a:ext cx="8082907" cy="1760882"/>
            <a:chOff x="0" y="0"/>
            <a:chExt cx="3414005" cy="58375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414005" cy="583759"/>
            </a:xfrm>
            <a:custGeom>
              <a:avLst/>
              <a:gdLst/>
              <a:ahLst/>
              <a:cxnLst/>
              <a:rect l="l" t="t" r="r" b="b"/>
              <a:pathLst>
                <a:path w="3414005" h="583759">
                  <a:moveTo>
                    <a:pt x="0" y="0"/>
                  </a:moveTo>
                  <a:lnTo>
                    <a:pt x="3414005" y="0"/>
                  </a:lnTo>
                  <a:lnTo>
                    <a:pt x="3414005" y="583759"/>
                  </a:lnTo>
                  <a:lnTo>
                    <a:pt x="0" y="58375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3414005" cy="631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99514" y="989815"/>
            <a:ext cx="6979506" cy="6617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Stability: More permanent employment, no one-ff employment </a:t>
            </a:r>
            <a:r>
              <a:rPr lang="en-US" sz="2150" dirty="0" err="1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programme</a:t>
            </a:r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</a:t>
            </a:r>
          </a:p>
        </p:txBody>
      </p:sp>
      <p:grpSp>
        <p:nvGrpSpPr>
          <p:cNvPr id="44" name="Group 6">
            <a:extLst>
              <a:ext uri="{FF2B5EF4-FFF2-40B4-BE49-F238E27FC236}">
                <a16:creationId xmlns:a16="http://schemas.microsoft.com/office/drawing/2014/main" id="{BD8AD22E-88E8-412F-9A30-3E12C2D00EA8}"/>
              </a:ext>
            </a:extLst>
          </p:cNvPr>
          <p:cNvGrpSpPr/>
          <p:nvPr/>
        </p:nvGrpSpPr>
        <p:grpSpPr>
          <a:xfrm>
            <a:off x="8316367" y="2219156"/>
            <a:ext cx="1138978" cy="1138978"/>
            <a:chOff x="0" y="0"/>
            <a:chExt cx="812800" cy="812800"/>
          </a:xfrm>
        </p:grpSpPr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BDB0A777-96DC-43E8-B941-45BD3B5F312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8F3C2CA4-D426-4559-8828-99FA63DF2333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7" name="TextBox 9">
            <a:extLst>
              <a:ext uri="{FF2B5EF4-FFF2-40B4-BE49-F238E27FC236}">
                <a16:creationId xmlns:a16="http://schemas.microsoft.com/office/drawing/2014/main" id="{5BA21711-CA24-49D7-A6A8-63F314DD388A}"/>
              </a:ext>
            </a:extLst>
          </p:cNvPr>
          <p:cNvSpPr txBox="1"/>
          <p:nvPr/>
        </p:nvSpPr>
        <p:spPr>
          <a:xfrm>
            <a:off x="8316367" y="2636636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07</a:t>
            </a:r>
          </a:p>
        </p:txBody>
      </p:sp>
      <p:grpSp>
        <p:nvGrpSpPr>
          <p:cNvPr id="48" name="Group 6">
            <a:extLst>
              <a:ext uri="{FF2B5EF4-FFF2-40B4-BE49-F238E27FC236}">
                <a16:creationId xmlns:a16="http://schemas.microsoft.com/office/drawing/2014/main" id="{D7F627A6-DEFD-4978-8537-0CDAAFB53FFE}"/>
              </a:ext>
            </a:extLst>
          </p:cNvPr>
          <p:cNvGrpSpPr/>
          <p:nvPr/>
        </p:nvGrpSpPr>
        <p:grpSpPr>
          <a:xfrm>
            <a:off x="8317263" y="4324630"/>
            <a:ext cx="1138978" cy="1138978"/>
            <a:chOff x="0" y="0"/>
            <a:chExt cx="812800" cy="812800"/>
          </a:xfrm>
        </p:grpSpPr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DDC594A9-43F4-472A-BF31-10986714A9A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50" name="TextBox 8">
              <a:extLst>
                <a:ext uri="{FF2B5EF4-FFF2-40B4-BE49-F238E27FC236}">
                  <a16:creationId xmlns:a16="http://schemas.microsoft.com/office/drawing/2014/main" id="{DB9535D8-3770-413D-A597-5707DA9F118F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1" name="TextBox 9">
            <a:extLst>
              <a:ext uri="{FF2B5EF4-FFF2-40B4-BE49-F238E27FC236}">
                <a16:creationId xmlns:a16="http://schemas.microsoft.com/office/drawing/2014/main" id="{EEDAAF43-D0C7-480D-A031-8AC2210C8D5B}"/>
              </a:ext>
            </a:extLst>
          </p:cNvPr>
          <p:cNvSpPr txBox="1"/>
          <p:nvPr/>
        </p:nvSpPr>
        <p:spPr>
          <a:xfrm>
            <a:off x="8317263" y="4742110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08</a:t>
            </a:r>
          </a:p>
        </p:txBody>
      </p:sp>
      <p:grpSp>
        <p:nvGrpSpPr>
          <p:cNvPr id="52" name="Group 6">
            <a:extLst>
              <a:ext uri="{FF2B5EF4-FFF2-40B4-BE49-F238E27FC236}">
                <a16:creationId xmlns:a16="http://schemas.microsoft.com/office/drawing/2014/main" id="{469BB6A6-5D27-4A8C-A077-7C5B10F45346}"/>
              </a:ext>
            </a:extLst>
          </p:cNvPr>
          <p:cNvGrpSpPr/>
          <p:nvPr/>
        </p:nvGrpSpPr>
        <p:grpSpPr>
          <a:xfrm>
            <a:off x="8313300" y="6187817"/>
            <a:ext cx="1138978" cy="1138978"/>
            <a:chOff x="0" y="0"/>
            <a:chExt cx="812800" cy="812800"/>
          </a:xfrm>
        </p:grpSpPr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A850B3F7-B7BD-478D-B0FD-21D81EDBDEF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A038"/>
            </a:solidFill>
          </p:spPr>
        </p:sp>
        <p:sp>
          <p:nvSpPr>
            <p:cNvPr id="54" name="TextBox 8">
              <a:extLst>
                <a:ext uri="{FF2B5EF4-FFF2-40B4-BE49-F238E27FC236}">
                  <a16:creationId xmlns:a16="http://schemas.microsoft.com/office/drawing/2014/main" id="{61F03FD5-2143-489B-8344-01A3FB82604E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5" name="TextBox 9">
            <a:extLst>
              <a:ext uri="{FF2B5EF4-FFF2-40B4-BE49-F238E27FC236}">
                <a16:creationId xmlns:a16="http://schemas.microsoft.com/office/drawing/2014/main" id="{F9E7580E-DA26-47AD-92A7-AA6021E60E73}"/>
              </a:ext>
            </a:extLst>
          </p:cNvPr>
          <p:cNvSpPr txBox="1"/>
          <p:nvPr/>
        </p:nvSpPr>
        <p:spPr>
          <a:xfrm>
            <a:off x="8313300" y="6605297"/>
            <a:ext cx="1104551" cy="490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sz="3494" spc="349" dirty="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09</a:t>
            </a:r>
          </a:p>
        </p:txBody>
      </p:sp>
      <p:sp>
        <p:nvSpPr>
          <p:cNvPr id="60" name="TextBox 39">
            <a:extLst>
              <a:ext uri="{FF2B5EF4-FFF2-40B4-BE49-F238E27FC236}">
                <a16:creationId xmlns:a16="http://schemas.microsoft.com/office/drawing/2014/main" id="{5B6F9781-0070-4182-A2E4-2D3860DDBCBB}"/>
              </a:ext>
            </a:extLst>
          </p:cNvPr>
          <p:cNvSpPr txBox="1"/>
          <p:nvPr/>
        </p:nvSpPr>
        <p:spPr>
          <a:xfrm>
            <a:off x="9599514" y="2711803"/>
            <a:ext cx="6979506" cy="1323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Better (closer and more concrete) assistance by the government and organizations for the blind to blind individuals and employers as well as would-be employers alike.</a:t>
            </a:r>
          </a:p>
        </p:txBody>
      </p:sp>
      <p:sp>
        <p:nvSpPr>
          <p:cNvPr id="61" name="TextBox 39">
            <a:extLst>
              <a:ext uri="{FF2B5EF4-FFF2-40B4-BE49-F238E27FC236}">
                <a16:creationId xmlns:a16="http://schemas.microsoft.com/office/drawing/2014/main" id="{AB5187E1-6CAE-48D7-BFB3-87CBA9AA3D0A}"/>
              </a:ext>
            </a:extLst>
          </p:cNvPr>
          <p:cNvSpPr txBox="1"/>
          <p:nvPr/>
        </p:nvSpPr>
        <p:spPr>
          <a:xfrm>
            <a:off x="9608613" y="4894119"/>
            <a:ext cx="6979506" cy="6617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Government’s encouragement to companies to hire more blind employees.</a:t>
            </a:r>
          </a:p>
        </p:txBody>
      </p:sp>
      <p:sp>
        <p:nvSpPr>
          <p:cNvPr id="62" name="TextBox 39">
            <a:extLst>
              <a:ext uri="{FF2B5EF4-FFF2-40B4-BE49-F238E27FC236}">
                <a16:creationId xmlns:a16="http://schemas.microsoft.com/office/drawing/2014/main" id="{29ABD47F-E2B3-440C-8F09-D0C985DD3E9E}"/>
              </a:ext>
            </a:extLst>
          </p:cNvPr>
          <p:cNvSpPr txBox="1"/>
          <p:nvPr/>
        </p:nvSpPr>
        <p:spPr>
          <a:xfrm>
            <a:off x="9608613" y="6723937"/>
            <a:ext cx="6979506" cy="1323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2150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More aggressive campaigns by organizations for the blind to both the government and potential employers regarding the abilities and needs of the blind and the availability of blind would-be employees.</a:t>
            </a:r>
          </a:p>
        </p:txBody>
      </p:sp>
    </p:spTree>
    <p:extLst>
      <p:ext uri="{BB962C8B-B14F-4D97-AF65-F5344CB8AC3E}">
        <p14:creationId xmlns:p14="http://schemas.microsoft.com/office/powerpoint/2010/main" val="2795872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081354" y="1028700"/>
            <a:ext cx="4282420" cy="8229600"/>
          </a:xfrm>
          <a:custGeom>
            <a:avLst/>
            <a:gdLst/>
            <a:ahLst/>
            <a:cxnLst/>
            <a:rect l="l" t="t" r="r" b="b"/>
            <a:pathLst>
              <a:path w="4282420" h="8229600">
                <a:moveTo>
                  <a:pt x="0" y="0"/>
                </a:moveTo>
                <a:lnTo>
                  <a:pt x="4282420" y="0"/>
                </a:lnTo>
                <a:lnTo>
                  <a:pt x="42824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0" y="1028700"/>
            <a:ext cx="4282420" cy="8229600"/>
          </a:xfrm>
          <a:custGeom>
            <a:avLst/>
            <a:gdLst/>
            <a:ahLst/>
            <a:cxnLst/>
            <a:rect l="l" t="t" r="r" b="b"/>
            <a:pathLst>
              <a:path w="4282420" h="8229600">
                <a:moveTo>
                  <a:pt x="4282420" y="0"/>
                </a:moveTo>
                <a:lnTo>
                  <a:pt x="0" y="0"/>
                </a:lnTo>
                <a:lnTo>
                  <a:pt x="0" y="8229600"/>
                </a:lnTo>
                <a:lnTo>
                  <a:pt x="4282420" y="8229600"/>
                </a:lnTo>
                <a:lnTo>
                  <a:pt x="428242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628749" y="3527976"/>
            <a:ext cx="9030502" cy="3392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84"/>
              </a:lnSpc>
            </a:pPr>
            <a:r>
              <a:rPr lang="en-US" sz="12438" b="1" spc="124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719</Words>
  <Application>Microsoft Office PowerPoint</Application>
  <PresentationFormat>Custom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Open Sans Italics</vt:lpstr>
      <vt:lpstr>Open Sans Bold</vt:lpstr>
      <vt:lpstr>Open Sans</vt:lpstr>
      <vt:lpstr>Open Sans Ultra-Bold</vt:lpstr>
      <vt:lpstr>Calibri</vt:lpstr>
      <vt:lpstr>Arial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Indonesian Blind Employees - Hanoi Summit, 3rd December 2024.ppt</dc:title>
  <cp:lastModifiedBy>User1</cp:lastModifiedBy>
  <cp:revision>6</cp:revision>
  <dcterms:created xsi:type="dcterms:W3CDTF">2006-08-16T00:00:00Z</dcterms:created>
  <dcterms:modified xsi:type="dcterms:W3CDTF">2024-11-28T08:59:29Z</dcterms:modified>
  <dc:identifier>DAGXe4K3uQw</dc:identifier>
</cp:coreProperties>
</file>