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Google Shape;230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6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jpg"/><Relationship Id="rId4" Type="http://schemas.openxmlformats.org/officeDocument/2006/relationships/image" Target="../media/image3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4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jpg"/><Relationship Id="rId4" Type="http://schemas.openxmlformats.org/officeDocument/2006/relationships/image" Target="../media/image11.jpg"/><Relationship Id="rId5" Type="http://schemas.openxmlformats.org/officeDocument/2006/relationships/image" Target="../media/image4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jpg"/><Relationship Id="rId4" Type="http://schemas.openxmlformats.org/officeDocument/2006/relationships/image" Target="../media/image5.jpg"/><Relationship Id="rId5" Type="http://schemas.openxmlformats.org/officeDocument/2006/relationships/image" Target="../media/image9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jpg"/><Relationship Id="rId4" Type="http://schemas.openxmlformats.org/officeDocument/2006/relationships/image" Target="../media/image15.jpg"/><Relationship Id="rId5" Type="http://schemas.openxmlformats.org/officeDocument/2006/relationships/image" Target="../media/image2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jpg"/><Relationship Id="rId4" Type="http://schemas.openxmlformats.org/officeDocument/2006/relationships/image" Target="../media/image13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/>
          <p:nvPr/>
        </p:nvSpPr>
        <p:spPr>
          <a:xfrm>
            <a:off x="1835696" y="4725144"/>
            <a:ext cx="6400800" cy="1268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Arial"/>
              <a:buNone/>
            </a:pPr>
            <a:r>
              <a:rPr b="0" i="1" lang="en-US" sz="2800" u="none" cap="none" strike="noStrik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Ms. Dinh Viet Anh </a:t>
            </a:r>
            <a:endParaRPr/>
          </a:p>
          <a:p>
            <a:pPr indent="0" lvl="0" marL="0" marR="0" rtl="0" algn="ctr">
              <a:spcBef>
                <a:spcPts val="56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Arial"/>
              <a:buNone/>
            </a:pPr>
            <a:r>
              <a:rPr b="0" i="1" lang="en-US" sz="2800" u="none" cap="none" strike="noStrik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Vice president – Vietnam Blind Association</a:t>
            </a:r>
            <a:endParaRPr/>
          </a:p>
        </p:txBody>
      </p:sp>
      <p:sp>
        <p:nvSpPr>
          <p:cNvPr id="85" name="Google Shape;85;p13"/>
          <p:cNvSpPr txBox="1"/>
          <p:nvPr>
            <p:ph idx="1" type="subTitle"/>
          </p:nvPr>
        </p:nvSpPr>
        <p:spPr>
          <a:xfrm>
            <a:off x="504662" y="1700808"/>
            <a:ext cx="8496944" cy="19394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000"/>
              <a:buNone/>
            </a:pPr>
            <a:r>
              <a:rPr b="1" lang="en-US" sz="4000">
                <a:solidFill>
                  <a:srgbClr val="FF0000"/>
                </a:solidFill>
              </a:rPr>
              <a:t>Enhancing Employment Opportunities and Social Inclusion for 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000"/>
              <a:buNone/>
            </a:pPr>
            <a:r>
              <a:rPr b="1" lang="en-US" sz="4000">
                <a:solidFill>
                  <a:srgbClr val="FF0000"/>
                </a:solidFill>
              </a:rPr>
              <a:t>the Visually Impaired in Vietnam</a:t>
            </a:r>
            <a:endParaRPr b="1" sz="400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9" name="Google Shape;169;p22"/>
          <p:cNvGrpSpPr/>
          <p:nvPr/>
        </p:nvGrpSpPr>
        <p:grpSpPr>
          <a:xfrm>
            <a:off x="0" y="32172"/>
            <a:ext cx="5436096" cy="861120"/>
            <a:chOff x="0" y="0"/>
            <a:chExt cx="5436096" cy="861120"/>
          </a:xfrm>
        </p:grpSpPr>
        <p:sp>
          <p:nvSpPr>
            <p:cNvPr id="170" name="Google Shape;170;p22"/>
            <p:cNvSpPr/>
            <p:nvPr/>
          </p:nvSpPr>
          <p:spPr>
            <a:xfrm>
              <a:off x="0" y="0"/>
              <a:ext cx="5436096" cy="861120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" name="Google Shape;171;p22"/>
            <p:cNvSpPr txBox="1"/>
            <p:nvPr/>
          </p:nvSpPr>
          <p:spPr>
            <a:xfrm>
              <a:off x="42036" y="42036"/>
              <a:ext cx="5352024" cy="77704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3200"/>
                <a:buFont typeface="Calibri"/>
                <a:buNone/>
              </a:pPr>
              <a:r>
                <a:rPr lang="en-US" sz="32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3. Challenges and Limitations</a:t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72" name="Google Shape;172;p22"/>
          <p:cNvGrpSpPr/>
          <p:nvPr/>
        </p:nvGrpSpPr>
        <p:grpSpPr>
          <a:xfrm>
            <a:off x="323526" y="1052735"/>
            <a:ext cx="8820472" cy="5534221"/>
            <a:chOff x="-1" y="-1"/>
            <a:chExt cx="8820472" cy="5534221"/>
          </a:xfrm>
        </p:grpSpPr>
        <p:sp>
          <p:nvSpPr>
            <p:cNvPr id="173" name="Google Shape;173;p22"/>
            <p:cNvSpPr/>
            <p:nvPr/>
          </p:nvSpPr>
          <p:spPr>
            <a:xfrm rot="5400000">
              <a:off x="-182062" y="182060"/>
              <a:ext cx="1213737" cy="849616"/>
            </a:xfrm>
            <a:prstGeom prst="chevron">
              <a:avLst>
                <a:gd fmla="val 50000" name="adj"/>
              </a:avLst>
            </a:prstGeom>
            <a:solidFill>
              <a:schemeClr val="accen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" name="Google Shape;174;p22"/>
            <p:cNvSpPr txBox="1"/>
            <p:nvPr/>
          </p:nvSpPr>
          <p:spPr>
            <a:xfrm>
              <a:off x="-1" y="424807"/>
              <a:ext cx="849616" cy="3641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6350" lIns="6350" spcFirstLastPara="1" rIns="6350" wrap="square" tIns="63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000"/>
                <a:buFont typeface="Calibri"/>
                <a:buNone/>
              </a:pPr>
              <a:r>
                <a:t/>
              </a:r>
              <a:endParaRPr sz="1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5" name="Google Shape;175;p22"/>
            <p:cNvSpPr/>
            <p:nvPr/>
          </p:nvSpPr>
          <p:spPr>
            <a:xfrm rot="5400000">
              <a:off x="4436992" y="-3585477"/>
              <a:ext cx="788929" cy="7970855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" name="Google Shape;176;p22"/>
            <p:cNvSpPr txBox="1"/>
            <p:nvPr/>
          </p:nvSpPr>
          <p:spPr>
            <a:xfrm>
              <a:off x="846029" y="43998"/>
              <a:ext cx="7932343" cy="71190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225" lIns="170675" spcFirstLastPara="1" rIns="15225" wrap="square" tIns="15225">
              <a:noAutofit/>
            </a:bodyPr>
            <a:lstStyle/>
            <a:p>
              <a:pPr indent="-228600" lvl="1" marL="22860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Calibri"/>
                <a:buChar char="•"/>
              </a:pPr>
              <a:r>
                <a:rPr b="0" i="0" lang="en-US" sz="2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Limited awareness among communities and employers</a:t>
              </a:r>
              <a:endParaRPr/>
            </a:p>
          </p:txBody>
        </p:sp>
        <p:sp>
          <p:nvSpPr>
            <p:cNvPr id="177" name="Google Shape;177;p22"/>
            <p:cNvSpPr/>
            <p:nvPr/>
          </p:nvSpPr>
          <p:spPr>
            <a:xfrm rot="5400000">
              <a:off x="-182062" y="1262185"/>
              <a:ext cx="1213737" cy="849616"/>
            </a:xfrm>
            <a:prstGeom prst="chevron">
              <a:avLst>
                <a:gd fmla="val 50000" name="adj"/>
              </a:avLst>
            </a:prstGeom>
            <a:solidFill>
              <a:schemeClr val="accen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" name="Google Shape;178;p22"/>
            <p:cNvSpPr txBox="1"/>
            <p:nvPr/>
          </p:nvSpPr>
          <p:spPr>
            <a:xfrm>
              <a:off x="-1" y="1504932"/>
              <a:ext cx="849616" cy="3641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6350" lIns="6350" spcFirstLastPara="1" rIns="6350" wrap="square" tIns="63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000"/>
                <a:buFont typeface="Calibri"/>
                <a:buNone/>
              </a:pPr>
              <a:r>
                <a:t/>
              </a:r>
              <a:endParaRPr sz="1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ctr">
                <a:lnSpc>
                  <a:spcPct val="90000"/>
                </a:lnSpc>
                <a:spcBef>
                  <a:spcPts val="350"/>
                </a:spcBef>
                <a:spcAft>
                  <a:spcPts val="0"/>
                </a:spcAft>
                <a:buClr>
                  <a:schemeClr val="dk1"/>
                </a:buClr>
                <a:buSzPts val="1000"/>
                <a:buFont typeface="Calibri"/>
                <a:buNone/>
              </a:pPr>
              <a:r>
                <a:t/>
              </a:r>
              <a:endParaRPr sz="1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9" name="Google Shape;179;p22"/>
            <p:cNvSpPr/>
            <p:nvPr/>
          </p:nvSpPr>
          <p:spPr>
            <a:xfrm rot="5400000">
              <a:off x="4433405" y="-2518016"/>
              <a:ext cx="788929" cy="7985203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" name="Google Shape;180;p22"/>
            <p:cNvSpPr txBox="1"/>
            <p:nvPr/>
          </p:nvSpPr>
          <p:spPr>
            <a:xfrm>
              <a:off x="835268" y="1118633"/>
              <a:ext cx="7946691" cy="71190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225" lIns="170675" spcFirstLastPara="1" rIns="15225" wrap="square" tIns="15225">
              <a:noAutofit/>
            </a:bodyPr>
            <a:lstStyle/>
            <a:p>
              <a:pPr indent="-228600" lvl="1" marL="22860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Calibri"/>
                <a:buChar char="•"/>
              </a:pPr>
              <a:r>
                <a:rPr b="0" i="0" lang="en-US" sz="2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Insufficient resources and funding</a:t>
              </a:r>
              <a:endParaRPr/>
            </a:p>
          </p:txBody>
        </p:sp>
        <p:sp>
          <p:nvSpPr>
            <p:cNvPr id="181" name="Google Shape;181;p22"/>
            <p:cNvSpPr/>
            <p:nvPr/>
          </p:nvSpPr>
          <p:spPr>
            <a:xfrm rot="5400000">
              <a:off x="-182062" y="4502544"/>
              <a:ext cx="1213737" cy="849616"/>
            </a:xfrm>
            <a:prstGeom prst="chevron">
              <a:avLst>
                <a:gd fmla="val 50000" name="adj"/>
              </a:avLst>
            </a:prstGeom>
            <a:solidFill>
              <a:schemeClr val="accen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" name="Google Shape;182;p22"/>
            <p:cNvSpPr txBox="1"/>
            <p:nvPr/>
          </p:nvSpPr>
          <p:spPr>
            <a:xfrm>
              <a:off x="-1" y="4745291"/>
              <a:ext cx="849616" cy="3641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6350" lIns="6350" spcFirstLastPara="1" rIns="6350" wrap="square" tIns="63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000"/>
                <a:buFont typeface="Calibri"/>
                <a:buNone/>
              </a:pPr>
              <a:r>
                <a:t/>
              </a:r>
              <a:endParaRPr sz="1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3" name="Google Shape;183;p22"/>
            <p:cNvSpPr/>
            <p:nvPr/>
          </p:nvSpPr>
          <p:spPr>
            <a:xfrm rot="5400000">
              <a:off x="4440579" y="-1418094"/>
              <a:ext cx="788929" cy="7970855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" name="Google Shape;184;p22"/>
            <p:cNvSpPr txBox="1"/>
            <p:nvPr/>
          </p:nvSpPr>
          <p:spPr>
            <a:xfrm>
              <a:off x="849616" y="2211381"/>
              <a:ext cx="7932343" cy="71190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225" lIns="170675" spcFirstLastPara="1" rIns="15225" wrap="square" tIns="15225">
              <a:noAutofit/>
            </a:bodyPr>
            <a:lstStyle/>
            <a:p>
              <a:pPr indent="-228600" lvl="1" marL="22860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Calibri"/>
                <a:buChar char="•"/>
              </a:pPr>
              <a:r>
                <a:rPr b="0" i="0" lang="en-US" sz="2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Barriers in technology, knowledge, and skills of the visually impaired</a:t>
              </a:r>
              <a:endParaRPr/>
            </a:p>
          </p:txBody>
        </p:sp>
        <p:sp>
          <p:nvSpPr>
            <p:cNvPr id="185" name="Google Shape;185;p22"/>
            <p:cNvSpPr/>
            <p:nvPr/>
          </p:nvSpPr>
          <p:spPr>
            <a:xfrm rot="5400000">
              <a:off x="-182062" y="2342304"/>
              <a:ext cx="1213737" cy="849616"/>
            </a:xfrm>
            <a:prstGeom prst="chevron">
              <a:avLst>
                <a:gd fmla="val 50000" name="adj"/>
              </a:avLst>
            </a:prstGeom>
            <a:solidFill>
              <a:schemeClr val="accen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" name="Google Shape;186;p22"/>
            <p:cNvSpPr txBox="1"/>
            <p:nvPr/>
          </p:nvSpPr>
          <p:spPr>
            <a:xfrm>
              <a:off x="-1" y="2585051"/>
              <a:ext cx="849616" cy="3641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6350" lIns="6350" spcFirstLastPara="1" rIns="6350" wrap="square" tIns="63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000"/>
                <a:buFont typeface="Calibri"/>
                <a:buNone/>
              </a:pPr>
              <a:r>
                <a:t/>
              </a:r>
              <a:endParaRPr sz="1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7" name="Google Shape;187;p22"/>
            <p:cNvSpPr/>
            <p:nvPr/>
          </p:nvSpPr>
          <p:spPr>
            <a:xfrm rot="5400000">
              <a:off x="4440579" y="-278595"/>
              <a:ext cx="788929" cy="7970855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" name="Google Shape;188;p22"/>
            <p:cNvSpPr txBox="1"/>
            <p:nvPr/>
          </p:nvSpPr>
          <p:spPr>
            <a:xfrm>
              <a:off x="849616" y="3350880"/>
              <a:ext cx="7932343" cy="71190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225" lIns="170675" spcFirstLastPara="1" rIns="15225" wrap="square" tIns="15225">
              <a:noAutofit/>
            </a:bodyPr>
            <a:lstStyle/>
            <a:p>
              <a:pPr indent="-228600" lvl="1" marL="22860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Calibri"/>
                <a:buChar char="•"/>
              </a:pPr>
              <a:r>
                <a:rPr b="0" i="0" lang="en-US" sz="2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Lack of inclusive work environments</a:t>
              </a:r>
              <a:endParaRPr/>
            </a:p>
          </p:txBody>
        </p:sp>
        <p:sp>
          <p:nvSpPr>
            <p:cNvPr id="189" name="Google Shape;189;p22"/>
            <p:cNvSpPr/>
            <p:nvPr/>
          </p:nvSpPr>
          <p:spPr>
            <a:xfrm rot="5400000">
              <a:off x="-182062" y="3494428"/>
              <a:ext cx="1213737" cy="849616"/>
            </a:xfrm>
            <a:prstGeom prst="chevron">
              <a:avLst>
                <a:gd fmla="val 50000" name="adj"/>
              </a:avLst>
            </a:prstGeom>
            <a:solidFill>
              <a:schemeClr val="accent1"/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" name="Google Shape;190;p22"/>
            <p:cNvSpPr txBox="1"/>
            <p:nvPr/>
          </p:nvSpPr>
          <p:spPr>
            <a:xfrm>
              <a:off x="-1" y="3737175"/>
              <a:ext cx="849616" cy="36412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6350" lIns="6350" spcFirstLastPara="1" rIns="6350" wrap="square" tIns="63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000"/>
                <a:buFont typeface="Calibri"/>
                <a:buNone/>
              </a:pPr>
              <a:r>
                <a:t/>
              </a:r>
              <a:endParaRPr sz="1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1" name="Google Shape;191;p22"/>
            <p:cNvSpPr/>
            <p:nvPr/>
          </p:nvSpPr>
          <p:spPr>
            <a:xfrm rot="5400000">
              <a:off x="4440579" y="752987"/>
              <a:ext cx="788929" cy="7970855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chemeClr val="lt1">
                <a:alpha val="89803"/>
              </a:schemeClr>
            </a:solidFill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" name="Google Shape;192;p22"/>
            <p:cNvSpPr txBox="1"/>
            <p:nvPr/>
          </p:nvSpPr>
          <p:spPr>
            <a:xfrm>
              <a:off x="849616" y="4382462"/>
              <a:ext cx="7932343" cy="71190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5225" lIns="170675" spcFirstLastPara="1" rIns="15225" wrap="square" tIns="15225">
              <a:noAutofit/>
            </a:bodyPr>
            <a:lstStyle/>
            <a:p>
              <a:pPr indent="-228600" lvl="1" marL="22860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Calibri"/>
                <a:buChar char="•"/>
              </a:pPr>
              <a:r>
                <a:rPr b="0" i="0" lang="en-US" sz="2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Difficulties in maintaining long-term jobs of the visually impaired</a:t>
              </a:r>
              <a:endParaRPr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7" name="Google Shape;197;p23"/>
          <p:cNvGrpSpPr/>
          <p:nvPr/>
        </p:nvGrpSpPr>
        <p:grpSpPr>
          <a:xfrm>
            <a:off x="0" y="32172"/>
            <a:ext cx="7308304" cy="1073566"/>
            <a:chOff x="0" y="0"/>
            <a:chExt cx="7308304" cy="1073566"/>
          </a:xfrm>
        </p:grpSpPr>
        <p:sp>
          <p:nvSpPr>
            <p:cNvPr id="198" name="Google Shape;198;p23"/>
            <p:cNvSpPr/>
            <p:nvPr/>
          </p:nvSpPr>
          <p:spPr>
            <a:xfrm>
              <a:off x="0" y="0"/>
              <a:ext cx="7308304" cy="1073566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" name="Google Shape;199;p23"/>
            <p:cNvSpPr txBox="1"/>
            <p:nvPr/>
          </p:nvSpPr>
          <p:spPr>
            <a:xfrm>
              <a:off x="52407" y="52407"/>
              <a:ext cx="7203490" cy="96875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3200"/>
                <a:buFont typeface="Calibri"/>
                <a:buNone/>
              </a:pPr>
              <a:r>
                <a:rPr lang="en-US" sz="32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4. Directions and Solutions to Promote Employment Support</a:t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00" name="Google Shape;200;p23"/>
          <p:cNvGrpSpPr/>
          <p:nvPr/>
        </p:nvGrpSpPr>
        <p:grpSpPr>
          <a:xfrm>
            <a:off x="6402" y="1268759"/>
            <a:ext cx="8865992" cy="5589240"/>
            <a:chOff x="6402" y="-1"/>
            <a:chExt cx="8865992" cy="5589240"/>
          </a:xfrm>
        </p:grpSpPr>
        <p:sp>
          <p:nvSpPr>
            <p:cNvPr id="201" name="Google Shape;201;p23"/>
            <p:cNvSpPr/>
            <p:nvPr/>
          </p:nvSpPr>
          <p:spPr>
            <a:xfrm rot="-5400000">
              <a:off x="-1417296" y="1423697"/>
              <a:ext cx="5589240" cy="2741844"/>
            </a:xfrm>
            <a:prstGeom prst="flowChartManualOperation">
              <a:avLst/>
            </a:prstGeom>
            <a:gradFill>
              <a:gsLst>
                <a:gs pos="0">
                  <a:srgbClr val="982D2B"/>
                </a:gs>
                <a:gs pos="80000">
                  <a:srgbClr val="C83D39"/>
                </a:gs>
                <a:gs pos="100000">
                  <a:srgbClr val="CC3A36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" name="Google Shape;202;p23"/>
            <p:cNvSpPr txBox="1"/>
            <p:nvPr/>
          </p:nvSpPr>
          <p:spPr>
            <a:xfrm>
              <a:off x="6402" y="1117847"/>
              <a:ext cx="2741844" cy="33535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203200" spcFirstLastPara="1" rIns="2032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3200"/>
                <a:buFont typeface="Calibri"/>
                <a:buNone/>
              </a:pPr>
              <a:r>
                <a:rPr lang="en-US" sz="32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1. Strengthening the operations of the Network of VI Students</a:t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3" name="Google Shape;203;p23"/>
            <p:cNvSpPr/>
            <p:nvPr/>
          </p:nvSpPr>
          <p:spPr>
            <a:xfrm rot="-5400000">
              <a:off x="1592424" y="1397214"/>
              <a:ext cx="5589240" cy="2794810"/>
            </a:xfrm>
            <a:prstGeom prst="flowChartManualOperation">
              <a:avLst/>
            </a:prstGeom>
            <a:gradFill>
              <a:gsLst>
                <a:gs pos="0">
                  <a:srgbClr val="947430"/>
                </a:gs>
                <a:gs pos="80000">
                  <a:srgbClr val="C3993F"/>
                </a:gs>
                <a:gs pos="100000">
                  <a:srgbClr val="C69A3D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" name="Google Shape;204;p23"/>
            <p:cNvSpPr txBox="1"/>
            <p:nvPr/>
          </p:nvSpPr>
          <p:spPr>
            <a:xfrm>
              <a:off x="2989639" y="1117847"/>
              <a:ext cx="2794810" cy="33535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203200" spcFirstLastPara="1" rIns="2032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3200"/>
                <a:buFont typeface="Calibri"/>
                <a:buNone/>
              </a:pPr>
              <a:r>
                <a:rPr lang="en-US" sz="32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2.</a:t>
              </a:r>
              <a:r>
                <a:rPr lang="en-US"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endParaRPr/>
            </a:p>
            <a:p>
              <a:pPr indent="0" lvl="0" marL="0" marR="0" rtl="0" algn="l">
                <a:lnSpc>
                  <a:spcPct val="90000"/>
                </a:lnSpc>
                <a:spcBef>
                  <a:spcPts val="1120"/>
                </a:spcBef>
                <a:spcAft>
                  <a:spcPts val="0"/>
                </a:spcAft>
                <a:buClr>
                  <a:schemeClr val="lt1"/>
                </a:buClr>
                <a:buSzPts val="3200"/>
                <a:buFont typeface="Calibri"/>
                <a:buNone/>
              </a:pPr>
              <a:r>
                <a:rPr lang="en-US" sz="32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Increasing awareness about the capabilities and potential of the VI</a:t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-95250" lvl="1" marL="285750" marR="0" rtl="0" algn="l">
                <a:lnSpc>
                  <a:spcPct val="90000"/>
                </a:lnSpc>
                <a:spcBef>
                  <a:spcPts val="1120"/>
                </a:spcBef>
                <a:spcAft>
                  <a:spcPts val="0"/>
                </a:spcAft>
                <a:buClr>
                  <a:schemeClr val="dk1"/>
                </a:buClr>
                <a:buSzPts val="3000"/>
                <a:buFont typeface="Calibri"/>
                <a:buNone/>
              </a:pPr>
              <a:r>
                <a:t/>
              </a:r>
              <a:endParaRPr b="0" i="0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5" name="Google Shape;205;p23"/>
            <p:cNvSpPr/>
            <p:nvPr/>
          </p:nvSpPr>
          <p:spPr>
            <a:xfrm rot="-5400000">
              <a:off x="4647657" y="1364502"/>
              <a:ext cx="5589240" cy="2860234"/>
            </a:xfrm>
            <a:prstGeom prst="flowChartManualOperation">
              <a:avLst/>
            </a:prstGeom>
            <a:gradFill>
              <a:gsLst>
                <a:gs pos="0">
                  <a:srgbClr val="739235"/>
                </a:gs>
                <a:gs pos="80000">
                  <a:srgbClr val="98BF47"/>
                </a:gs>
                <a:gs pos="100000">
                  <a:srgbClr val="99C344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" name="Google Shape;206;p23"/>
            <p:cNvSpPr txBox="1"/>
            <p:nvPr/>
          </p:nvSpPr>
          <p:spPr>
            <a:xfrm>
              <a:off x="6012160" y="1117847"/>
              <a:ext cx="2860234" cy="33535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203200" spcFirstLastPara="1" rIns="2032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3200"/>
                <a:buFont typeface="Calibri"/>
                <a:buNone/>
              </a:pPr>
              <a:r>
                <a:rPr lang="en-US" sz="32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3.</a:t>
              </a:r>
              <a:r>
                <a:rPr lang="en-US" sz="32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endParaRPr/>
            </a:p>
            <a:p>
              <a:pPr indent="0" lvl="0" marL="0" marR="0" rtl="0" algn="l">
                <a:lnSpc>
                  <a:spcPct val="90000"/>
                </a:lnSpc>
                <a:spcBef>
                  <a:spcPts val="1120"/>
                </a:spcBef>
                <a:spcAft>
                  <a:spcPts val="0"/>
                </a:spcAft>
                <a:buClr>
                  <a:schemeClr val="lt1"/>
                </a:buClr>
                <a:buSzPts val="3200"/>
                <a:buFont typeface="Calibri"/>
                <a:buNone/>
              </a:pPr>
              <a:r>
                <a:rPr lang="en-US" sz="32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Expanding and improving the quality of vocational training programs</a:t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1" name="Google Shape;211;p24"/>
          <p:cNvGrpSpPr/>
          <p:nvPr/>
        </p:nvGrpSpPr>
        <p:grpSpPr>
          <a:xfrm>
            <a:off x="0" y="32172"/>
            <a:ext cx="7308304" cy="1073566"/>
            <a:chOff x="0" y="0"/>
            <a:chExt cx="7308304" cy="1073566"/>
          </a:xfrm>
        </p:grpSpPr>
        <p:sp>
          <p:nvSpPr>
            <p:cNvPr id="212" name="Google Shape;212;p24"/>
            <p:cNvSpPr/>
            <p:nvPr/>
          </p:nvSpPr>
          <p:spPr>
            <a:xfrm>
              <a:off x="0" y="0"/>
              <a:ext cx="7308304" cy="1073566"/>
            </a:xfrm>
            <a:prstGeom prst="roundRect">
              <a:avLst>
                <a:gd fmla="val 16667" name="adj"/>
              </a:avLst>
            </a:prstGeom>
            <a:gradFill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" name="Google Shape;213;p24"/>
            <p:cNvSpPr txBox="1"/>
            <p:nvPr/>
          </p:nvSpPr>
          <p:spPr>
            <a:xfrm>
              <a:off x="52407" y="52407"/>
              <a:ext cx="7203490" cy="96875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3200"/>
                <a:buFont typeface="Calibri"/>
                <a:buNone/>
              </a:pPr>
              <a:r>
                <a:rPr lang="en-US" sz="32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4. Directions and Solutions to Promote Employment Support (continued)</a:t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4" name="Google Shape;214;p24"/>
          <p:cNvGrpSpPr/>
          <p:nvPr/>
        </p:nvGrpSpPr>
        <p:grpSpPr>
          <a:xfrm>
            <a:off x="10754" y="1268759"/>
            <a:ext cx="8878426" cy="5589241"/>
            <a:chOff x="10754" y="-1"/>
            <a:chExt cx="8878426" cy="5589241"/>
          </a:xfrm>
        </p:grpSpPr>
        <p:sp>
          <p:nvSpPr>
            <p:cNvPr id="215" name="Google Shape;215;p24"/>
            <p:cNvSpPr/>
            <p:nvPr/>
          </p:nvSpPr>
          <p:spPr>
            <a:xfrm rot="-5400000">
              <a:off x="-864975" y="875728"/>
              <a:ext cx="5589240" cy="3837782"/>
            </a:xfrm>
            <a:prstGeom prst="flowChartManualOperation">
              <a:avLst/>
            </a:prstGeom>
            <a:gradFill>
              <a:gsLst>
                <a:gs pos="0">
                  <a:srgbClr val="982D2B"/>
                </a:gs>
                <a:gs pos="80000">
                  <a:srgbClr val="C83D39"/>
                </a:gs>
                <a:gs pos="100000">
                  <a:srgbClr val="CC3A36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" name="Google Shape;216;p24"/>
            <p:cNvSpPr txBox="1"/>
            <p:nvPr/>
          </p:nvSpPr>
          <p:spPr>
            <a:xfrm>
              <a:off x="10754" y="1117847"/>
              <a:ext cx="3837782" cy="33535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203200" spcFirstLastPara="1" rIns="2032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3200"/>
                <a:buFont typeface="Calibri"/>
                <a:buNone/>
              </a:pPr>
              <a:r>
                <a:rPr lang="en-US" sz="32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4. </a:t>
              </a:r>
              <a:endParaRPr/>
            </a:p>
            <a:p>
              <a:pPr indent="0" lvl="0" marL="0" marR="0" rtl="0" algn="ctr">
                <a:lnSpc>
                  <a:spcPct val="90000"/>
                </a:lnSpc>
                <a:spcBef>
                  <a:spcPts val="1120"/>
                </a:spcBef>
                <a:spcAft>
                  <a:spcPts val="0"/>
                </a:spcAft>
                <a:buClr>
                  <a:srgbClr val="FFFFFF"/>
                </a:buClr>
                <a:buSzPts val="3200"/>
                <a:buFont typeface="Calibri"/>
                <a:buNone/>
              </a:pPr>
              <a:r>
                <a:rPr lang="en-US" sz="32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Establishing connections and partnerships with organizations and businesses</a:t>
              </a:r>
              <a:endParaRPr/>
            </a:p>
          </p:txBody>
        </p:sp>
        <p:sp>
          <p:nvSpPr>
            <p:cNvPr id="217" name="Google Shape;217;p24"/>
            <p:cNvSpPr/>
            <p:nvPr/>
          </p:nvSpPr>
          <p:spPr>
            <a:xfrm rot="-5400000">
              <a:off x="3809540" y="509600"/>
              <a:ext cx="5589240" cy="4570039"/>
            </a:xfrm>
            <a:prstGeom prst="flowChartManualOperation">
              <a:avLst/>
            </a:prstGeom>
            <a:gradFill>
              <a:gsLst>
                <a:gs pos="0">
                  <a:srgbClr val="739235"/>
                </a:gs>
                <a:gs pos="80000">
                  <a:srgbClr val="98BF47"/>
                </a:gs>
                <a:gs pos="100000">
                  <a:srgbClr val="99C344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" name="Google Shape;218;p24"/>
            <p:cNvSpPr txBox="1"/>
            <p:nvPr/>
          </p:nvSpPr>
          <p:spPr>
            <a:xfrm>
              <a:off x="4319141" y="1117847"/>
              <a:ext cx="4570039" cy="33535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203200" spcFirstLastPara="1" rIns="20320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3200"/>
                <a:buFont typeface="Calibri"/>
                <a:buNone/>
              </a:pPr>
              <a:r>
                <a:rPr lang="en-US" sz="32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5. </a:t>
              </a:r>
              <a:endParaRPr/>
            </a:p>
            <a:p>
              <a:pPr indent="0" lvl="0" marL="0" marR="0" rtl="0" algn="ctr">
                <a:lnSpc>
                  <a:spcPct val="90000"/>
                </a:lnSpc>
                <a:spcBef>
                  <a:spcPts val="1120"/>
                </a:spcBef>
                <a:spcAft>
                  <a:spcPts val="0"/>
                </a:spcAft>
                <a:buClr>
                  <a:schemeClr val="lt1"/>
                </a:buClr>
                <a:buSzPts val="3200"/>
                <a:buFont typeface="Calibri"/>
                <a:buNone/>
              </a:pPr>
              <a:r>
                <a:rPr lang="en-US" sz="32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Advocating for policies related to vocational training and job creation, including the recruitment of persons with disabilities. </a:t>
              </a:r>
              <a:endPara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3" name="Google Shape;223;p25"/>
          <p:cNvGrpSpPr/>
          <p:nvPr/>
        </p:nvGrpSpPr>
        <p:grpSpPr>
          <a:xfrm>
            <a:off x="477726" y="30707"/>
            <a:ext cx="2160240" cy="861120"/>
            <a:chOff x="0" y="15427"/>
            <a:chExt cx="2160240" cy="861120"/>
          </a:xfrm>
        </p:grpSpPr>
        <p:sp>
          <p:nvSpPr>
            <p:cNvPr id="224" name="Google Shape;224;p25"/>
            <p:cNvSpPr/>
            <p:nvPr/>
          </p:nvSpPr>
          <p:spPr>
            <a:xfrm>
              <a:off x="0" y="15427"/>
              <a:ext cx="2160240" cy="861120"/>
            </a:xfrm>
            <a:prstGeom prst="roundRect">
              <a:avLst>
                <a:gd fmla="val 16667" name="adj"/>
              </a:avLst>
            </a:prstGeom>
            <a:solidFill>
              <a:schemeClr val="accent1"/>
            </a:solidFill>
            <a:ln cap="flat" cmpd="sng" w="254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" name="Google Shape;225;p25"/>
            <p:cNvSpPr txBox="1"/>
            <p:nvPr/>
          </p:nvSpPr>
          <p:spPr>
            <a:xfrm>
              <a:off x="42036" y="57463"/>
              <a:ext cx="2076168" cy="77704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3200"/>
                <a:buFont typeface="Calibri"/>
                <a:buNone/>
              </a:pPr>
              <a:r>
                <a:rPr lang="en-US" sz="32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Conclusion</a:t>
              </a:r>
              <a:endParaRPr/>
            </a:p>
          </p:txBody>
        </p:sp>
      </p:grpSp>
      <p:sp>
        <p:nvSpPr>
          <p:cNvPr id="226" name="Google Shape;226;p25"/>
          <p:cNvSpPr/>
          <p:nvPr/>
        </p:nvSpPr>
        <p:spPr>
          <a:xfrm>
            <a:off x="53752" y="4521572"/>
            <a:ext cx="9036496" cy="1440160"/>
          </a:xfrm>
          <a:prstGeom prst="rect">
            <a:avLst/>
          </a:prstGeom>
          <a:solidFill>
            <a:schemeClr val="accent4"/>
          </a:solidFill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Supporting employment for the VI is both a core mission and a long-term commitment.</a:t>
            </a:r>
            <a:endParaRPr sz="3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27" name="Google Shape;227;p25"/>
          <p:cNvPicPr preferRelativeResize="0"/>
          <p:nvPr/>
        </p:nvPicPr>
        <p:blipFill rotWithShape="1">
          <a:blip r:embed="rId3">
            <a:alphaModFix/>
          </a:blip>
          <a:srcRect b="-766" l="-3989" r="14688" t="767"/>
          <a:stretch/>
        </p:blipFill>
        <p:spPr>
          <a:xfrm>
            <a:off x="2627784" y="116632"/>
            <a:ext cx="6254971" cy="39399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oogle Shape;90;p14"/>
          <p:cNvGrpSpPr/>
          <p:nvPr/>
        </p:nvGrpSpPr>
        <p:grpSpPr>
          <a:xfrm>
            <a:off x="0" y="164383"/>
            <a:ext cx="3666616" cy="942104"/>
            <a:chOff x="0" y="132211"/>
            <a:chExt cx="3666616" cy="942104"/>
          </a:xfrm>
        </p:grpSpPr>
        <p:sp>
          <p:nvSpPr>
            <p:cNvPr id="91" name="Google Shape;91;p14"/>
            <p:cNvSpPr/>
            <p:nvPr/>
          </p:nvSpPr>
          <p:spPr>
            <a:xfrm>
              <a:off x="0" y="132211"/>
              <a:ext cx="3666616" cy="942104"/>
            </a:xfrm>
            <a:prstGeom prst="roundRect">
              <a:avLst>
                <a:gd fmla="val 16667" name="adj"/>
              </a:avLst>
            </a:prstGeom>
            <a:solidFill>
              <a:schemeClr val="accent1"/>
            </a:solidFill>
            <a:ln cap="flat" cmpd="sng" w="254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14"/>
            <p:cNvSpPr txBox="1"/>
            <p:nvPr/>
          </p:nvSpPr>
          <p:spPr>
            <a:xfrm>
              <a:off x="45990" y="178201"/>
              <a:ext cx="3574636" cy="85012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44775" lIns="144775" spcFirstLastPara="1" rIns="144775" wrap="square" tIns="14477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3800"/>
                <a:buFont typeface="Calibri"/>
                <a:buNone/>
              </a:pPr>
              <a:r>
                <a:rPr b="1" i="0" lang="en-US" sz="3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1. Overview</a:t>
              </a:r>
              <a:br>
                <a:rPr b="0" i="0" lang="en-US" sz="23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endParaRPr b="0" i="0" sz="2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3" name="Google Shape;93;p14"/>
          <p:cNvSpPr/>
          <p:nvPr/>
        </p:nvSpPr>
        <p:spPr>
          <a:xfrm>
            <a:off x="179512" y="1196752"/>
            <a:ext cx="7920880" cy="4824536"/>
          </a:xfrm>
          <a:prstGeom prst="rect">
            <a:avLst/>
          </a:prstGeom>
          <a:gradFill>
            <a:gsLst>
              <a:gs pos="0">
                <a:srgbClr val="FFA09D"/>
              </a:gs>
              <a:gs pos="35000">
                <a:srgbClr val="FFBCBC"/>
              </a:gs>
              <a:gs pos="100000">
                <a:srgbClr val="FFE2E2"/>
              </a:gs>
            </a:gsLst>
            <a:lin ang="16200000" scaled="0"/>
          </a:gradFill>
          <a:ln cap="flat" cmpd="sng" w="9525">
            <a:solidFill>
              <a:srgbClr val="BD4B48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571500" lvl="0" marL="5715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Char char="-"/>
            </a:pPr>
            <a:r>
              <a:rPr b="0" i="0" lang="en-US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VBA was established in 1969.</a:t>
            </a:r>
            <a:endParaRPr/>
          </a:p>
          <a:p>
            <a:pPr indent="-571500" lvl="0" marL="5715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Char char="-"/>
            </a:pPr>
            <a:r>
              <a:rPr b="0" i="0" lang="en-US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58/63 branches with nearly 74,000 members.</a:t>
            </a:r>
            <a:endParaRPr/>
          </a:p>
          <a:p>
            <a:pPr indent="-571500" lvl="0" marL="5715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Char char="-"/>
            </a:pPr>
            <a:r>
              <a:rPr b="0" i="0" lang="en-US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01 Training and Rehabilitation Center for the Blind under VBA headquarter and 14 vocational training centers in localities.</a:t>
            </a:r>
            <a:endParaRPr b="0" i="0" sz="40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9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9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9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Google Shape;98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150571" y="0"/>
            <a:ext cx="3986533" cy="283339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9" name="Google Shape;99;p15"/>
          <p:cNvGrpSpPr/>
          <p:nvPr/>
        </p:nvGrpSpPr>
        <p:grpSpPr>
          <a:xfrm>
            <a:off x="-4365011" y="2253653"/>
            <a:ext cx="13508980" cy="5279258"/>
            <a:chOff x="-4223902" y="-743299"/>
            <a:chExt cx="13508980" cy="5279258"/>
          </a:xfrm>
        </p:grpSpPr>
        <p:sp>
          <p:nvSpPr>
            <p:cNvPr id="100" name="Google Shape;100;p15"/>
            <p:cNvSpPr/>
            <p:nvPr/>
          </p:nvSpPr>
          <p:spPr>
            <a:xfrm>
              <a:off x="-4223902" y="-743299"/>
              <a:ext cx="5279258" cy="5279258"/>
            </a:xfrm>
            <a:prstGeom prst="blockArc">
              <a:avLst>
                <a:gd fmla="val 18900000" name="adj1"/>
                <a:gd fmla="val 2700000" name="adj2"/>
                <a:gd fmla="val 409" name="adj3"/>
              </a:avLst>
            </a:prstGeom>
            <a:noFill/>
            <a:ln cap="flat" cmpd="sng" w="25400">
              <a:solidFill>
                <a:srgbClr val="5283B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" name="Google Shape;101;p15"/>
            <p:cNvSpPr/>
            <p:nvPr/>
          </p:nvSpPr>
          <p:spPr>
            <a:xfrm>
              <a:off x="1371006" y="72003"/>
              <a:ext cx="7891143" cy="1335176"/>
            </a:xfrm>
            <a:prstGeom prst="rect">
              <a:avLst/>
            </a:prstGeom>
            <a:gradFill>
              <a:gsLst>
                <a:gs pos="0">
                  <a:srgbClr val="A4BFF5"/>
                </a:gs>
                <a:gs pos="35000">
                  <a:srgbClr val="C0D2F5"/>
                </a:gs>
                <a:gs pos="100000">
                  <a:srgbClr val="E6EDFB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15"/>
            <p:cNvSpPr txBox="1"/>
            <p:nvPr/>
          </p:nvSpPr>
          <p:spPr>
            <a:xfrm>
              <a:off x="1371006" y="72003"/>
              <a:ext cx="7891143" cy="13351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1275" lIns="888875" spcFirstLastPara="1" rIns="81275" wrap="square" tIns="8127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200"/>
                <a:buFont typeface="Calibri"/>
                <a:buNone/>
              </a:pPr>
              <a:r>
                <a:rPr b="0" i="0" lang="en-US" sz="32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Traditional occupations: massage therapy, handicraft production, agriculture.</a:t>
              </a:r>
              <a:endParaRPr b="0" i="0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3" name="Google Shape;103;p15"/>
            <p:cNvSpPr/>
            <p:nvPr/>
          </p:nvSpPr>
          <p:spPr>
            <a:xfrm>
              <a:off x="74197" y="0"/>
              <a:ext cx="1399826" cy="1399826"/>
            </a:xfrm>
            <a:prstGeom prst="ellipse">
              <a:avLst/>
            </a:prstGeom>
            <a:gradFill>
              <a:gsLst>
                <a:gs pos="0">
                  <a:schemeClr val="lt1"/>
                </a:gs>
                <a:gs pos="35000">
                  <a:schemeClr val="lt1"/>
                </a:gs>
                <a:gs pos="100000">
                  <a:schemeClr val="lt1"/>
                </a:gs>
              </a:gsLst>
              <a:lin ang="16200000" scaled="0"/>
            </a:gradFill>
            <a:ln cap="flat" cmpd="sng" w="9525">
              <a:solidFill>
                <a:srgbClr val="4674AA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" name="Google Shape;104;p15"/>
            <p:cNvSpPr/>
            <p:nvPr/>
          </p:nvSpPr>
          <p:spPr>
            <a:xfrm>
              <a:off x="1301179" y="1525146"/>
              <a:ext cx="7983899" cy="2335906"/>
            </a:xfrm>
            <a:prstGeom prst="rect">
              <a:avLst/>
            </a:prstGeom>
            <a:gradFill>
              <a:gsLst>
                <a:gs pos="0">
                  <a:srgbClr val="BFD7FF"/>
                </a:gs>
                <a:gs pos="35000">
                  <a:srgbClr val="D2E1FE"/>
                </a:gs>
                <a:gs pos="100000">
                  <a:srgbClr val="EBF2FF"/>
                </a:gs>
              </a:gsLst>
              <a:lin ang="16200000" scaled="0"/>
            </a:gradFill>
            <a:ln>
              <a:noFill/>
            </a:ln>
            <a:effectLst>
              <a:outerShdw blurRad="40000" rotWithShape="0" dir="5400000" dist="20000">
                <a:srgbClr val="000000">
                  <a:alpha val="37647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" name="Google Shape;105;p15"/>
            <p:cNvSpPr txBox="1"/>
            <p:nvPr/>
          </p:nvSpPr>
          <p:spPr>
            <a:xfrm>
              <a:off x="1301179" y="1525146"/>
              <a:ext cx="7983899" cy="233590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1275" lIns="888875" spcFirstLastPara="1" rIns="81275" wrap="square" tIns="8127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200"/>
                <a:buFont typeface="Calibri"/>
                <a:buNone/>
              </a:pPr>
              <a:r>
                <a:rPr b="0" i="0" lang="en-US" sz="32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Cooperated with domestic and international organizations, expanding employment opportunities for the visually impaired in more inclusive fields.</a:t>
              </a:r>
              <a:endParaRPr b="0" i="0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06" name="Google Shape;106;p15"/>
            <p:cNvSpPr/>
            <p:nvPr/>
          </p:nvSpPr>
          <p:spPr>
            <a:xfrm>
              <a:off x="151915" y="1786810"/>
              <a:ext cx="1399826" cy="1399826"/>
            </a:xfrm>
            <a:prstGeom prst="ellipse">
              <a:avLst/>
            </a:prstGeom>
            <a:gradFill>
              <a:gsLst>
                <a:gs pos="0">
                  <a:schemeClr val="lt1"/>
                </a:gs>
                <a:gs pos="35000">
                  <a:schemeClr val="lt1"/>
                </a:gs>
                <a:gs pos="100000">
                  <a:schemeClr val="lt1"/>
                </a:gs>
              </a:gsLst>
              <a:lin ang="16200000" scaled="0"/>
            </a:gradFill>
            <a:ln cap="flat" cmpd="sng" w="9525">
              <a:solidFill>
                <a:srgbClr val="9EB2D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7" name="Google Shape;107;p15"/>
          <p:cNvGrpSpPr/>
          <p:nvPr/>
        </p:nvGrpSpPr>
        <p:grpSpPr>
          <a:xfrm>
            <a:off x="340678" y="188640"/>
            <a:ext cx="3666616" cy="942104"/>
            <a:chOff x="0" y="132211"/>
            <a:chExt cx="3666616" cy="942104"/>
          </a:xfrm>
        </p:grpSpPr>
        <p:sp>
          <p:nvSpPr>
            <p:cNvPr id="108" name="Google Shape;108;p15"/>
            <p:cNvSpPr/>
            <p:nvPr/>
          </p:nvSpPr>
          <p:spPr>
            <a:xfrm>
              <a:off x="0" y="132211"/>
              <a:ext cx="3666616" cy="942104"/>
            </a:xfrm>
            <a:prstGeom prst="roundRect">
              <a:avLst>
                <a:gd fmla="val 16667" name="adj"/>
              </a:avLst>
            </a:prstGeom>
            <a:solidFill>
              <a:schemeClr val="accent1"/>
            </a:solidFill>
            <a:ln cap="flat" cmpd="sng" w="254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15"/>
            <p:cNvSpPr txBox="1"/>
            <p:nvPr/>
          </p:nvSpPr>
          <p:spPr>
            <a:xfrm>
              <a:off x="45990" y="178201"/>
              <a:ext cx="3574636" cy="85012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44775" lIns="144775" spcFirstLastPara="1" rIns="144775" wrap="square" tIns="14477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3800"/>
                <a:buFont typeface="Calibri"/>
                <a:buNone/>
              </a:pPr>
              <a:r>
                <a:rPr b="1" i="0" lang="en-US" sz="3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1. Overview</a:t>
              </a:r>
              <a:br>
                <a:rPr b="0" i="0" lang="en-US" sz="23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endParaRPr b="0" i="0" sz="2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4" name="Google Shape;114;p16"/>
          <p:cNvGrpSpPr/>
          <p:nvPr/>
        </p:nvGrpSpPr>
        <p:grpSpPr>
          <a:xfrm>
            <a:off x="323528" y="32172"/>
            <a:ext cx="8496944" cy="876128"/>
            <a:chOff x="0" y="0"/>
            <a:chExt cx="8496944" cy="876128"/>
          </a:xfrm>
        </p:grpSpPr>
        <p:sp>
          <p:nvSpPr>
            <p:cNvPr id="115" name="Google Shape;115;p16"/>
            <p:cNvSpPr/>
            <p:nvPr/>
          </p:nvSpPr>
          <p:spPr>
            <a:xfrm>
              <a:off x="0" y="0"/>
              <a:ext cx="8496944" cy="876128"/>
            </a:xfrm>
            <a:prstGeom prst="roundRect">
              <a:avLst>
                <a:gd fmla="val 16667" name="adj"/>
              </a:avLst>
            </a:prstGeom>
            <a:solidFill>
              <a:schemeClr val="accent1"/>
            </a:solidFill>
            <a:ln cap="flat" cmpd="sng" w="254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16"/>
            <p:cNvSpPr txBox="1"/>
            <p:nvPr/>
          </p:nvSpPr>
          <p:spPr>
            <a:xfrm>
              <a:off x="42769" y="42769"/>
              <a:ext cx="8411406" cy="79059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3200"/>
                <a:buFont typeface="Calibri"/>
                <a:buNone/>
              </a:pPr>
              <a:r>
                <a:rPr b="0" i="0" lang="en-US" sz="3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2. Employment Support and Development Programs for the Visually Impaired</a:t>
              </a:r>
              <a:endParaRPr/>
            </a:p>
          </p:txBody>
        </p:sp>
      </p:grpSp>
      <p:sp>
        <p:nvSpPr>
          <p:cNvPr id="117" name="Google Shape;117;p16"/>
          <p:cNvSpPr/>
          <p:nvPr/>
        </p:nvSpPr>
        <p:spPr>
          <a:xfrm>
            <a:off x="107504" y="1124744"/>
            <a:ext cx="9036496" cy="876548"/>
          </a:xfrm>
          <a:prstGeom prst="rect">
            <a:avLst/>
          </a:prstGeom>
          <a:solidFill>
            <a:schemeClr val="accent2"/>
          </a:solidFill>
          <a:ln cap="flat" cmpd="sng" w="25400">
            <a:solidFill>
              <a:srgbClr val="8C3A3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a. Establishing the Vietnam Network of the Students with Visual Impairment</a:t>
            </a:r>
            <a:endParaRPr/>
          </a:p>
        </p:txBody>
      </p:sp>
      <p:pic>
        <p:nvPicPr>
          <p:cNvPr id="118" name="Google Shape;118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07988" y="2492896"/>
            <a:ext cx="5536012" cy="3024336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16"/>
          <p:cNvSpPr/>
          <p:nvPr/>
        </p:nvSpPr>
        <p:spPr>
          <a:xfrm>
            <a:off x="-16148" y="2001292"/>
            <a:ext cx="3624136" cy="4740076"/>
          </a:xfrm>
          <a:prstGeom prst="rect">
            <a:avLst/>
          </a:prstGeom>
          <a:solidFill>
            <a:schemeClr val="accent4"/>
          </a:solidFill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- Formed in Hanoi in 2020 and officially expanded nationwide in early 2022.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84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- A vital platform for VI students to share information, experiences, and mutual support in education and job-seeking.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84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- Connects students with organizations and businesses.</a:t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7"/>
          <p:cNvSpPr txBox="1"/>
          <p:nvPr/>
        </p:nvSpPr>
        <p:spPr>
          <a:xfrm>
            <a:off x="261767" y="1594192"/>
            <a:ext cx="4428492" cy="40934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E-commerce: online sales training courses.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</a:t>
            </a:r>
            <a:r>
              <a:rPr lang="en-US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Data labeling courses: enabled dozens of VI persons to secure work contracts with technology companies</a:t>
            </a:r>
            <a:r>
              <a:rPr lang="en-US" sz="2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/>
          </a:p>
        </p:txBody>
      </p:sp>
      <p:sp>
        <p:nvSpPr>
          <p:cNvPr id="125" name="Google Shape;125;p17"/>
          <p:cNvSpPr/>
          <p:nvPr/>
        </p:nvSpPr>
        <p:spPr>
          <a:xfrm>
            <a:off x="86320" y="116632"/>
            <a:ext cx="6213871" cy="792088"/>
          </a:xfrm>
          <a:prstGeom prst="rect">
            <a:avLst/>
          </a:prstGeom>
          <a:solidFill>
            <a:schemeClr val="accent2"/>
          </a:solidFill>
          <a:ln cap="flat" cmpd="sng" w="25400">
            <a:solidFill>
              <a:srgbClr val="8C3A3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b. Expanding training on inclusive professions</a:t>
            </a:r>
            <a:endParaRPr/>
          </a:p>
        </p:txBody>
      </p:sp>
      <p:sp>
        <p:nvSpPr>
          <p:cNvPr id="126" name="Google Shape;126;p17"/>
          <p:cNvSpPr txBox="1"/>
          <p:nvPr/>
        </p:nvSpPr>
        <p:spPr>
          <a:xfrm>
            <a:off x="500866" y="3699900"/>
            <a:ext cx="4689524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27" name="Google Shape;127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637445" y="908720"/>
            <a:ext cx="4428492" cy="29523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1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637445" y="4041998"/>
            <a:ext cx="4414838" cy="24833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Google Shape;133;p18"/>
          <p:cNvPicPr preferRelativeResize="0"/>
          <p:nvPr/>
        </p:nvPicPr>
        <p:blipFill rotWithShape="1">
          <a:blip r:embed="rId4">
            <a:alphaModFix/>
          </a:blip>
          <a:srcRect b="-7549" l="18529" r="18529" t="7549"/>
          <a:stretch/>
        </p:blipFill>
        <p:spPr>
          <a:xfrm>
            <a:off x="4967187" y="126380"/>
            <a:ext cx="4165601" cy="3725994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18"/>
          <p:cNvSpPr/>
          <p:nvPr/>
        </p:nvSpPr>
        <p:spPr>
          <a:xfrm>
            <a:off x="86320" y="116632"/>
            <a:ext cx="6213871" cy="792088"/>
          </a:xfrm>
          <a:prstGeom prst="rect">
            <a:avLst/>
          </a:prstGeom>
          <a:solidFill>
            <a:schemeClr val="accent2"/>
          </a:solidFill>
          <a:ln cap="flat" cmpd="sng" w="25400">
            <a:solidFill>
              <a:srgbClr val="8C3A3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b. Expanding training on inclusive professions</a:t>
            </a:r>
            <a:endParaRPr/>
          </a:p>
        </p:txBody>
      </p:sp>
      <p:sp>
        <p:nvSpPr>
          <p:cNvPr id="135" name="Google Shape;135;p18"/>
          <p:cNvSpPr txBox="1"/>
          <p:nvPr/>
        </p:nvSpPr>
        <p:spPr>
          <a:xfrm>
            <a:off x="500866" y="3699900"/>
            <a:ext cx="4689524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6" name="Google Shape;136;p18"/>
          <p:cNvSpPr txBox="1"/>
          <p:nvPr/>
        </p:nvSpPr>
        <p:spPr>
          <a:xfrm>
            <a:off x="99278" y="1195370"/>
            <a:ext cx="4821016" cy="19389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Barista training and job creation: The KOICA project aims to train 36 VI individuals, opens 3 cafes from 2024 - 2026. The first cafe has been opened.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7" name="Google Shape;137;p18"/>
          <p:cNvSpPr txBox="1"/>
          <p:nvPr/>
        </p:nvSpPr>
        <p:spPr>
          <a:xfrm>
            <a:off x="4471073" y="4260047"/>
            <a:ext cx="4689524" cy="19389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Advanced Massage Techniques: 2 Traditional Medicine Physician training courses (2 years/ course) for 48 VI students and other advanced massage training courses.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38" name="Google Shape;138;p1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0" y="3992287"/>
            <a:ext cx="4298570" cy="28657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9"/>
          <p:cNvSpPr/>
          <p:nvPr/>
        </p:nvSpPr>
        <p:spPr>
          <a:xfrm>
            <a:off x="-36439" y="649041"/>
            <a:ext cx="3888359" cy="2741017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-25997" r="-25998" t="0"/>
            </a:stretch>
          </a:blipFill>
          <a:ln cap="flat" cmpd="sng" w="9525">
            <a:solidFill>
              <a:srgbClr val="F9F9F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19"/>
          <p:cNvSpPr/>
          <p:nvPr/>
        </p:nvSpPr>
        <p:spPr>
          <a:xfrm>
            <a:off x="3529980" y="620688"/>
            <a:ext cx="5618112" cy="880126"/>
          </a:xfrm>
          <a:prstGeom prst="rect">
            <a:avLst/>
          </a:prstGeom>
          <a:solidFill>
            <a:schemeClr val="accent4"/>
          </a:solidFill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ICT, communication and other soft skills</a:t>
            </a:r>
            <a:endParaRPr sz="26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5" name="Google Shape;145;p19"/>
          <p:cNvSpPr/>
          <p:nvPr/>
        </p:nvSpPr>
        <p:spPr>
          <a:xfrm>
            <a:off x="0" y="3789040"/>
            <a:ext cx="4572000" cy="3077424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-13999" l="0" r="0" t="-13997"/>
            </a:stretch>
          </a:blipFill>
          <a:ln cap="flat" cmpd="sng" w="9525">
            <a:solidFill>
              <a:srgbClr val="F9F9F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46" name="Google Shape;146;p1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572000" y="1536833"/>
            <a:ext cx="4572000" cy="3116303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19"/>
          <p:cNvSpPr/>
          <p:nvPr/>
        </p:nvSpPr>
        <p:spPr>
          <a:xfrm>
            <a:off x="4212084" y="5228164"/>
            <a:ext cx="4800128" cy="892552"/>
          </a:xfrm>
          <a:prstGeom prst="rect">
            <a:avLst/>
          </a:prstGeom>
          <a:gradFill>
            <a:gsLst>
              <a:gs pos="0">
                <a:srgbClr val="9FC3FF"/>
              </a:gs>
              <a:gs pos="35000">
                <a:srgbClr val="BDD5FF"/>
              </a:gs>
              <a:gs pos="100000">
                <a:srgbClr val="E4EEFF"/>
              </a:gs>
            </a:gsLst>
            <a:lin ang="16200000" scaled="0"/>
          </a:gradFill>
          <a:ln>
            <a:noFill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19"/>
          <p:cNvSpPr txBox="1"/>
          <p:nvPr/>
        </p:nvSpPr>
        <p:spPr>
          <a:xfrm>
            <a:off x="4307892" y="5228164"/>
            <a:ext cx="4608512" cy="954107"/>
          </a:xfrm>
          <a:prstGeom prst="rect">
            <a:avLst/>
          </a:prstGeom>
          <a:gradFill>
            <a:gsLst>
              <a:gs pos="0">
                <a:srgbClr val="C8B2E9"/>
              </a:gs>
              <a:gs pos="35000">
                <a:srgbClr val="D6CAED"/>
              </a:gs>
              <a:gs pos="100000">
                <a:srgbClr val="EFE8FA"/>
              </a:gs>
            </a:gsLst>
            <a:lin ang="16200000" scaled="0"/>
          </a:gradFill>
          <a:ln cap="flat" cmpd="sng" w="9525">
            <a:solidFill>
              <a:srgbClr val="7C5F9F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Entrepreneurship and SME Management</a:t>
            </a:r>
            <a:endParaRPr sz="2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9" name="Google Shape;149;p19"/>
          <p:cNvSpPr/>
          <p:nvPr/>
        </p:nvSpPr>
        <p:spPr>
          <a:xfrm>
            <a:off x="15404" y="10840"/>
            <a:ext cx="5636715" cy="609848"/>
          </a:xfrm>
          <a:prstGeom prst="rect">
            <a:avLst/>
          </a:prstGeom>
          <a:solidFill>
            <a:schemeClr val="accent2"/>
          </a:solidFill>
          <a:ln cap="flat" cmpd="sng" w="25400">
            <a:solidFill>
              <a:srgbClr val="8C3A3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c. Training Supplementary Skills</a:t>
            </a:r>
            <a:endParaRPr/>
          </a:p>
        </p:txBody>
      </p:sp>
      <p:sp>
        <p:nvSpPr>
          <p:cNvPr id="150" name="Google Shape;150;p19"/>
          <p:cNvSpPr/>
          <p:nvPr/>
        </p:nvSpPr>
        <p:spPr>
          <a:xfrm>
            <a:off x="-36439" y="3390058"/>
            <a:ext cx="4536431" cy="655374"/>
          </a:xfrm>
          <a:prstGeom prst="rect">
            <a:avLst/>
          </a:prstGeom>
          <a:solidFill>
            <a:schemeClr val="accent4"/>
          </a:solidFill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Independent living</a:t>
            </a:r>
            <a:endParaRPr sz="26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0"/>
          <p:cNvSpPr/>
          <p:nvPr/>
        </p:nvSpPr>
        <p:spPr>
          <a:xfrm>
            <a:off x="32792" y="0"/>
            <a:ext cx="9036496" cy="1152128"/>
          </a:xfrm>
          <a:prstGeom prst="rect">
            <a:avLst/>
          </a:prstGeom>
          <a:solidFill>
            <a:schemeClr val="accent2"/>
          </a:solidFill>
          <a:ln cap="flat" cmpd="sng" w="25400">
            <a:solidFill>
              <a:srgbClr val="8C3A3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d. Providing Knowledge on Policies and Legal Assistance</a:t>
            </a:r>
            <a:endParaRPr/>
          </a:p>
        </p:txBody>
      </p:sp>
      <p:sp>
        <p:nvSpPr>
          <p:cNvPr id="156" name="Google Shape;156;p20"/>
          <p:cNvSpPr/>
          <p:nvPr/>
        </p:nvSpPr>
        <p:spPr>
          <a:xfrm>
            <a:off x="323528" y="4581128"/>
            <a:ext cx="8568952" cy="1988840"/>
          </a:xfrm>
          <a:prstGeom prst="rect">
            <a:avLst/>
          </a:prstGeom>
          <a:solidFill>
            <a:schemeClr val="accent4"/>
          </a:solidFill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VBA collaborates with Legal Aid Centers and lawyers to organize training sessions, helping members understand their rights, state support policies, and responsibilities in the labor market.</a:t>
            </a:r>
            <a:endParaRPr sz="26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57" name="Google Shape;157;p20"/>
          <p:cNvPicPr preferRelativeResize="0"/>
          <p:nvPr/>
        </p:nvPicPr>
        <p:blipFill rotWithShape="1">
          <a:blip r:embed="rId3">
            <a:alphaModFix/>
          </a:blip>
          <a:srcRect b="0" l="0" r="5221" t="0"/>
          <a:stretch/>
        </p:blipFill>
        <p:spPr>
          <a:xfrm>
            <a:off x="4487936" y="1268636"/>
            <a:ext cx="4527848" cy="31848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20"/>
          <p:cNvPicPr preferRelativeResize="0"/>
          <p:nvPr/>
        </p:nvPicPr>
        <p:blipFill rotWithShape="1">
          <a:blip r:embed="rId4">
            <a:alphaModFix/>
          </a:blip>
          <a:srcRect b="0" l="0" r="11821" t="0"/>
          <a:stretch/>
        </p:blipFill>
        <p:spPr>
          <a:xfrm>
            <a:off x="107504" y="1268636"/>
            <a:ext cx="4285952" cy="32403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1"/>
          <p:cNvSpPr/>
          <p:nvPr/>
        </p:nvSpPr>
        <p:spPr>
          <a:xfrm>
            <a:off x="23867" y="692696"/>
            <a:ext cx="9036496" cy="1152128"/>
          </a:xfrm>
          <a:prstGeom prst="rect">
            <a:avLst/>
          </a:prstGeom>
          <a:solidFill>
            <a:schemeClr val="accent2"/>
          </a:solidFill>
          <a:ln cap="flat" cmpd="sng" w="25400">
            <a:solidFill>
              <a:srgbClr val="8C3A3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e. Access to Loans</a:t>
            </a:r>
            <a:endParaRPr/>
          </a:p>
        </p:txBody>
      </p:sp>
      <p:sp>
        <p:nvSpPr>
          <p:cNvPr id="164" name="Google Shape;164;p21"/>
          <p:cNvSpPr/>
          <p:nvPr/>
        </p:nvSpPr>
        <p:spPr>
          <a:xfrm>
            <a:off x="23867" y="2492896"/>
            <a:ext cx="9036496" cy="3528392"/>
          </a:xfrm>
          <a:prstGeom prst="rect">
            <a:avLst/>
          </a:prstGeom>
          <a:solidFill>
            <a:schemeClr val="accent2"/>
          </a:solidFill>
          <a:ln cap="flat" cmpd="sng" w="25400">
            <a:solidFill>
              <a:srgbClr val="8C3A3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f. Raising Awareness and policy recommendations:</a:t>
            </a:r>
            <a:br>
              <a:rPr lang="en-US" sz="3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3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VBA conducts communication campaigns to highlight the abilities and needs of VI individuals; advocating for policies on vocational training, loans, and job creation.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