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63" r:id="rId1"/>
  </p:sldMasterIdLst>
  <p:notesMasterIdLst>
    <p:notesMasterId r:id="rId41"/>
  </p:notesMasterIdLst>
  <p:sldIdLst>
    <p:sldId id="256" r:id="rId2"/>
    <p:sldId id="259" r:id="rId3"/>
    <p:sldId id="280" r:id="rId4"/>
    <p:sldId id="286" r:id="rId5"/>
    <p:sldId id="287" r:id="rId6"/>
    <p:sldId id="288" r:id="rId7"/>
    <p:sldId id="289" r:id="rId8"/>
    <p:sldId id="281" r:id="rId9"/>
    <p:sldId id="290" r:id="rId10"/>
    <p:sldId id="291" r:id="rId11"/>
    <p:sldId id="292" r:id="rId12"/>
    <p:sldId id="293" r:id="rId13"/>
    <p:sldId id="294" r:id="rId14"/>
    <p:sldId id="295" r:id="rId15"/>
    <p:sldId id="296" r:id="rId16"/>
    <p:sldId id="297" r:id="rId17"/>
    <p:sldId id="299" r:id="rId18"/>
    <p:sldId id="300" r:id="rId19"/>
    <p:sldId id="301" r:id="rId20"/>
    <p:sldId id="302" r:id="rId21"/>
    <p:sldId id="303" r:id="rId22"/>
    <p:sldId id="304" r:id="rId23"/>
    <p:sldId id="305" r:id="rId24"/>
    <p:sldId id="306" r:id="rId25"/>
    <p:sldId id="307" r:id="rId26"/>
    <p:sldId id="308" r:id="rId27"/>
    <p:sldId id="309" r:id="rId28"/>
    <p:sldId id="310" r:id="rId29"/>
    <p:sldId id="311" r:id="rId30"/>
    <p:sldId id="312" r:id="rId31"/>
    <p:sldId id="313" r:id="rId32"/>
    <p:sldId id="314" r:id="rId33"/>
    <p:sldId id="315" r:id="rId34"/>
    <p:sldId id="316" r:id="rId35"/>
    <p:sldId id="317" r:id="rId36"/>
    <p:sldId id="318" r:id="rId37"/>
    <p:sldId id="319" r:id="rId38"/>
    <p:sldId id="320" r:id="rId39"/>
    <p:sldId id="321" r:id="rId40"/>
  </p:sldIdLst>
  <p:sldSz cx="12192000" cy="6858000"/>
  <p:notesSz cx="6858000" cy="9144000"/>
  <p:embeddedFontLst>
    <p:embeddedFont>
      <p:font typeface="Abril Fatface" panose="020B0604020202020204" charset="0"/>
      <p:regular r:id="rId42"/>
    </p:embeddedFont>
    <p:embeddedFont>
      <p:font typeface="Antic Slab" panose="020B0604020202020204" charset="0"/>
      <p:regular r:id="rId43"/>
    </p:embeddedFont>
    <p:embeddedFont>
      <p:font typeface="Calibri" panose="020F0502020204030204" pitchFamily="34" charset="0"/>
      <p:regular r:id="rId44"/>
      <p:bold r:id="rId45"/>
      <p:italic r:id="rId46"/>
      <p:boldItalic r:id="rId47"/>
    </p:embeddedFont>
    <p:embeddedFont>
      <p:font typeface="Calistoga" panose="020B0604020202020204" charset="0"/>
      <p:regular r:id="rId48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123" autoAdjust="0"/>
    <p:restoredTop sz="94660"/>
  </p:normalViewPr>
  <p:slideViewPr>
    <p:cSldViewPr snapToGrid="0">
      <p:cViewPr varScale="1">
        <p:scale>
          <a:sx n="85" d="100"/>
          <a:sy n="85" d="100"/>
        </p:scale>
        <p:origin x="720" y="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font" Target="fonts/font1.fntdata"/><Relationship Id="rId47" Type="http://schemas.openxmlformats.org/officeDocument/2006/relationships/font" Target="fonts/font6.fntdata"/><Relationship Id="rId50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font" Target="fonts/font4.fntdata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font" Target="fonts/font3.fntdata"/><Relationship Id="rId52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font" Target="fonts/font2.fntdata"/><Relationship Id="rId48" Type="http://schemas.openxmlformats.org/officeDocument/2006/relationships/font" Target="fonts/font7.fntdata"/><Relationship Id="rId8" Type="http://schemas.openxmlformats.org/officeDocument/2006/relationships/slide" Target="slides/slide7.xml"/><Relationship Id="rId51" Type="http://schemas.openxmlformats.org/officeDocument/2006/relationships/theme" Target="theme/theme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font" Target="fonts/font5.fntdata"/><Relationship Id="rId20" Type="http://schemas.openxmlformats.org/officeDocument/2006/relationships/slide" Target="slides/slide19.xml"/><Relationship Id="rId41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ga073618e60_0_1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5" name="Google Shape;115;ga073618e60_0_1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5826492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38509889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08891034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45218040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046248463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28662433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691767110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434653233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881331719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21849331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g111c3728c19_2_1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2" name="Google Shape;152;g111c3728c19_2_1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9FDAC660-A5AF-3C4B-DCF3-14121379AF5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FDF5EBB9-24C2-DA9D-F102-CFF2EB9123DB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5D0CCC7F-7F85-DF2B-13D0-91A064BF539F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385707435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A325ADD5-5E04-9372-0C3A-870F9AE642F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00C13CB6-9D64-D66E-AAE3-A80B73AB123C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933AD5F5-A899-9404-B6A3-E4ED21B2090D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652345350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C3E4FDD8-F54C-A9F1-0180-C683E78ECAE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0C2765F8-1905-BD00-A208-D1B3D0F13EC3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489E8D4E-72A5-0BF6-5551-F3A09D706FF3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11686518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68C7B6DB-4C74-D598-8ECE-EC0E8D8A110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8F093074-26F6-B721-DE60-CF7F43E48A8F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F1508197-F9E3-D874-FCA4-9DF71D334437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009406414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25EEE2F0-3FED-A768-D20D-55A5490EA5F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6669AF05-EA24-D7DB-0CC3-211CA1B41562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95458CC2-2EA6-2D44-9303-E506999DCA31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950446131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70337B06-D4AC-D435-65C8-78C1FF00EFE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3BB79E33-88D2-916A-610D-93BB3DD9839C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AD7202D5-19CA-6A6B-6795-AE6D612D0101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440214735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19E3FDAB-50DE-D9E9-72E8-3C8B95DAD9E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E07B7ABE-3F3D-C26E-278B-E8136961D3C6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A3DA0D32-8DA2-3E78-0B26-D6DE9E86FB90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378959231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064C174C-1510-81B9-446B-6D1C5C26650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6523961C-1C71-E551-E3D1-E78792C81DA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BAF8916E-5E2A-1CC4-8EBC-3609DE22BF18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095591150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DFAACF24-7582-A022-CE96-CBEEF2E2DCA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4E5971D8-DEC4-7319-89C3-2DE3B846504B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7880151B-7880-4CC6-A0B5-B3102F0F281C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075263679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81673604-DCD0-7561-BDCC-5BBB16F4A7F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4D806904-1645-E160-3898-41006A92AE9F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7654D1F3-C490-DA52-8EEF-BCDAF123325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0293536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g111c3728c19_2_1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2" name="Google Shape;152;g111c3728c19_2_1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398816011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326E01F1-A84C-B5E8-14FC-105BD3F3541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BD48195E-8CFF-BFAF-5B0A-DFA417AC617E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F09C7987-EFFE-1965-83F1-588D789A5D4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911056575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D8E428A2-90C5-566D-328A-E1C3BFFA9B6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D013C344-C835-B466-A6FB-959A1747D395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5C1BB395-8097-8AB4-7431-311941D913D4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234711683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3660329D-5778-8EE9-6286-D6312EF0C82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3F0A772A-C02F-03A9-5665-3CCDBB1D071F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6287EBB7-3679-D890-60A9-80FD0471D920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883088048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8391E4A3-4119-AD9F-8E6A-DFE5BDC8A01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473E7EA9-8111-551E-BB2A-4AF2192A5F5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5A331A72-3A4C-4852-6686-254C7AA36908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702842806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B8120C84-C5C6-3D15-8A41-D2CC4B311EA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3B8556DD-03A7-FA63-5833-CCD6154F1F84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5195EA83-4C2E-8CE1-FFA6-BB6FB44B9E37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735743520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46F7D501-52A0-EA2D-6869-ADDC6974499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B5174843-908E-EFE8-65E0-418C847F601C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83E8AF0C-62C8-FAB0-1B60-18D79CE85CF8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184488341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EF589AA7-81A7-1DA7-E0A2-AB856068367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59077EAA-37FC-09C5-D74D-975DC6012683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0413B51C-D5AD-7FE2-F778-3C8AB4991A48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618729145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01670EA1-2C0E-EBE0-3095-CB78AF622A2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EF30BB92-F6A7-1359-AC7C-E2AA6C91EF0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0C044529-0002-61CC-22A3-80950710579D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4010465762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142BE165-72C2-032F-1A71-5D4889C7150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E8B91572-777F-6A9F-6985-CFD7D60D59EB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14103DB9-9146-63CA-3574-A94FD1954921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905054202"/>
      </p:ext>
    </p:extLst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>
          <a:extLst>
            <a:ext uri="{FF2B5EF4-FFF2-40B4-BE49-F238E27FC236}">
              <a16:creationId xmlns:a16="http://schemas.microsoft.com/office/drawing/2014/main" id="{C6C5A1D3-1957-7C10-5993-9EA2EDAB88D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>
            <a:extLst>
              <a:ext uri="{FF2B5EF4-FFF2-40B4-BE49-F238E27FC236}">
                <a16:creationId xmlns:a16="http://schemas.microsoft.com/office/drawing/2014/main" id="{3E8F5890-37CE-57F5-4776-39D946398238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>
            <a:extLst>
              <a:ext uri="{FF2B5EF4-FFF2-40B4-BE49-F238E27FC236}">
                <a16:creationId xmlns:a16="http://schemas.microsoft.com/office/drawing/2014/main" id="{C6516BC6-1D99-5A8B-0A81-DAA926CD2725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46307779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03574123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19925587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98054469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51268956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g111c3728c19_2_1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2" name="Google Shape;152;g111c3728c19_2_1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66762174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a073618e60_0_6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a073618e60_0_6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6253574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001 Title">
  <p:cSld name="CUSTOM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77400" y="5925775"/>
            <a:ext cx="11500500" cy="58650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>
            <a:lvl1pPr lv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9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900"/>
              <a:buNone/>
              <a:defRPr/>
            </a:lvl2pPr>
            <a:lvl3pPr lvl="2">
              <a:spcBef>
                <a:spcPts val="2100"/>
              </a:spcBef>
              <a:spcAft>
                <a:spcPts val="0"/>
              </a:spcAft>
              <a:buSzPts val="1900"/>
              <a:buNone/>
              <a:defRPr/>
            </a:lvl3pPr>
            <a:lvl4pPr lvl="3">
              <a:spcBef>
                <a:spcPts val="2100"/>
              </a:spcBef>
              <a:spcAft>
                <a:spcPts val="0"/>
              </a:spcAft>
              <a:buSzPts val="1900"/>
              <a:buNone/>
              <a:defRPr/>
            </a:lvl4pPr>
            <a:lvl5pPr lvl="4">
              <a:spcBef>
                <a:spcPts val="2100"/>
              </a:spcBef>
              <a:spcAft>
                <a:spcPts val="0"/>
              </a:spcAft>
              <a:buSzPts val="1900"/>
              <a:buNone/>
              <a:defRPr/>
            </a:lvl5pPr>
            <a:lvl6pPr lvl="5">
              <a:spcBef>
                <a:spcPts val="2100"/>
              </a:spcBef>
              <a:spcAft>
                <a:spcPts val="0"/>
              </a:spcAft>
              <a:buSzPts val="1900"/>
              <a:buNone/>
              <a:defRPr/>
            </a:lvl6pPr>
            <a:lvl7pPr lvl="6">
              <a:spcBef>
                <a:spcPts val="2100"/>
              </a:spcBef>
              <a:spcAft>
                <a:spcPts val="0"/>
              </a:spcAft>
              <a:buSzPts val="1900"/>
              <a:buNone/>
              <a:defRPr/>
            </a:lvl7pPr>
            <a:lvl8pPr lvl="7">
              <a:spcBef>
                <a:spcPts val="2100"/>
              </a:spcBef>
              <a:spcAft>
                <a:spcPts val="0"/>
              </a:spcAft>
              <a:buSzPts val="1900"/>
              <a:buNone/>
              <a:defRPr/>
            </a:lvl8pPr>
            <a:lvl9pPr lvl="8">
              <a:spcBef>
                <a:spcPts val="2100"/>
              </a:spcBef>
              <a:spcAft>
                <a:spcPts val="2100"/>
              </a:spcAft>
              <a:buSzPts val="1900"/>
              <a:buNone/>
              <a:defRPr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title"/>
          </p:nvPr>
        </p:nvSpPr>
        <p:spPr>
          <a:xfrm>
            <a:off x="834600" y="2762700"/>
            <a:ext cx="9941700" cy="133260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>
            <a:lvl1pPr marL="0" marR="0" lvl="0" indent="0" rtl="0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0"/>
              <a:buFont typeface="Aldrich"/>
              <a:buNone/>
              <a:defRPr sz="6500"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bril Fatface"/>
              <a:buNone/>
              <a:defRPr sz="6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bril Fatface"/>
              <a:buNone/>
              <a:defRPr sz="6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bril Fatface"/>
              <a:buNone/>
              <a:defRPr sz="6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bril Fatface"/>
              <a:buNone/>
              <a:defRPr sz="6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bril Fatface"/>
              <a:buNone/>
              <a:defRPr sz="6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bril Fatface"/>
              <a:buNone/>
              <a:defRPr sz="6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bril Fatface"/>
              <a:buNone/>
              <a:defRPr sz="6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bril Fatface"/>
              <a:buNone/>
              <a:defRPr sz="6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9pPr>
          </a:lstStyle>
          <a:p>
            <a:endParaRPr/>
          </a:p>
        </p:txBody>
      </p:sp>
      <p:cxnSp>
        <p:nvCxnSpPr>
          <p:cNvPr id="13" name="Google Shape;13;p2"/>
          <p:cNvCxnSpPr/>
          <p:nvPr/>
        </p:nvCxnSpPr>
        <p:spPr>
          <a:xfrm>
            <a:off x="492700" y="362700"/>
            <a:ext cx="0" cy="6132600"/>
          </a:xfrm>
          <a:prstGeom prst="straightConnector1">
            <a:avLst/>
          </a:prstGeom>
          <a:noFill/>
          <a:ln w="19050" cap="rnd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006 One column">
  <p:cSld name="CUSTOM_5">
    <p:spTree>
      <p:nvGrpSpPr>
        <p:cNvPr id="1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7"/>
          <p:cNvSpPr txBox="1">
            <a:spLocks noGrp="1"/>
          </p:cNvSpPr>
          <p:nvPr>
            <p:ph type="title"/>
          </p:nvPr>
        </p:nvSpPr>
        <p:spPr>
          <a:xfrm>
            <a:off x="1401625" y="1741250"/>
            <a:ext cx="8284500" cy="76350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>
            <a:lvl1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ldrich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bril Fatface"/>
              <a:buNone/>
              <a:defRPr sz="4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bril Fatface"/>
              <a:buNone/>
              <a:defRPr sz="4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bril Fatface"/>
              <a:buNone/>
              <a:defRPr sz="4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bril Fatface"/>
              <a:buNone/>
              <a:defRPr sz="4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bril Fatface"/>
              <a:buNone/>
              <a:defRPr sz="4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bril Fatface"/>
              <a:buNone/>
              <a:defRPr sz="4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bril Fatface"/>
              <a:buNone/>
              <a:defRPr sz="4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bril Fatface"/>
              <a:buNone/>
              <a:defRPr sz="4000">
                <a:solidFill>
                  <a:schemeClr val="dk1"/>
                </a:solidFill>
                <a:latin typeface="Abril Fatface"/>
                <a:ea typeface="Abril Fatface"/>
                <a:cs typeface="Abril Fatface"/>
                <a:sym typeface="Abril Fatface"/>
              </a:defRPr>
            </a:lvl9pPr>
          </a:lstStyle>
          <a:p>
            <a:endParaRPr/>
          </a:p>
        </p:txBody>
      </p:sp>
      <p:sp>
        <p:nvSpPr>
          <p:cNvPr id="44" name="Google Shape;44;p7"/>
          <p:cNvSpPr txBox="1">
            <a:spLocks noGrp="1"/>
          </p:cNvSpPr>
          <p:nvPr>
            <p:ph type="body" idx="1"/>
          </p:nvPr>
        </p:nvSpPr>
        <p:spPr>
          <a:xfrm>
            <a:off x="1401625" y="2789650"/>
            <a:ext cx="8284500" cy="249180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>
            <a:lvl1pPr marL="457200" lvl="0" indent="-349250">
              <a:spcBef>
                <a:spcPts val="0"/>
              </a:spcBef>
              <a:spcAft>
                <a:spcPts val="0"/>
              </a:spcAft>
              <a:buSzPts val="1900"/>
              <a:buChar char="●"/>
              <a:defRPr/>
            </a:lvl1pPr>
            <a:lvl2pPr marL="914400" lvl="1" indent="-349250">
              <a:spcBef>
                <a:spcPts val="0"/>
              </a:spcBef>
              <a:spcAft>
                <a:spcPts val="0"/>
              </a:spcAft>
              <a:buSzPts val="1900"/>
              <a:buChar char="○"/>
              <a:defRPr/>
            </a:lvl2pPr>
            <a:lvl3pPr marL="1371600" lvl="2" indent="-349250">
              <a:spcBef>
                <a:spcPts val="2100"/>
              </a:spcBef>
              <a:spcAft>
                <a:spcPts val="0"/>
              </a:spcAft>
              <a:buSzPts val="1900"/>
              <a:buChar char="■"/>
              <a:defRPr/>
            </a:lvl3pPr>
            <a:lvl4pPr marL="1828800" lvl="3" indent="-349250">
              <a:spcBef>
                <a:spcPts val="2100"/>
              </a:spcBef>
              <a:spcAft>
                <a:spcPts val="0"/>
              </a:spcAft>
              <a:buSzPts val="1900"/>
              <a:buChar char="●"/>
              <a:defRPr/>
            </a:lvl4pPr>
            <a:lvl5pPr marL="2286000" lvl="4" indent="-349250">
              <a:spcBef>
                <a:spcPts val="2100"/>
              </a:spcBef>
              <a:spcAft>
                <a:spcPts val="0"/>
              </a:spcAft>
              <a:buSzPts val="1900"/>
              <a:buChar char="○"/>
              <a:defRPr/>
            </a:lvl5pPr>
            <a:lvl6pPr marL="2743200" lvl="5" indent="-349250">
              <a:spcBef>
                <a:spcPts val="2100"/>
              </a:spcBef>
              <a:spcAft>
                <a:spcPts val="0"/>
              </a:spcAft>
              <a:buSzPts val="1900"/>
              <a:buChar char="■"/>
              <a:defRPr/>
            </a:lvl6pPr>
            <a:lvl7pPr marL="3200400" lvl="6" indent="-349250">
              <a:spcBef>
                <a:spcPts val="2100"/>
              </a:spcBef>
              <a:spcAft>
                <a:spcPts val="0"/>
              </a:spcAft>
              <a:buSzPts val="1900"/>
              <a:buChar char="●"/>
              <a:defRPr/>
            </a:lvl7pPr>
            <a:lvl8pPr marL="3657600" lvl="7" indent="-349250">
              <a:spcBef>
                <a:spcPts val="2100"/>
              </a:spcBef>
              <a:spcAft>
                <a:spcPts val="0"/>
              </a:spcAft>
              <a:buSzPts val="1900"/>
              <a:buChar char="○"/>
              <a:defRPr/>
            </a:lvl8pPr>
            <a:lvl9pPr marL="4114800" lvl="8" indent="-349250">
              <a:spcBef>
                <a:spcPts val="2100"/>
              </a:spcBef>
              <a:spcAft>
                <a:spcPts val="2100"/>
              </a:spcAft>
              <a:buSzPts val="1900"/>
              <a:buChar char="■"/>
              <a:defRPr/>
            </a:lvl9pPr>
          </a:lstStyle>
          <a:p>
            <a:endParaRPr/>
          </a:p>
        </p:txBody>
      </p:sp>
      <p:cxnSp>
        <p:nvCxnSpPr>
          <p:cNvPr id="45" name="Google Shape;45;p7"/>
          <p:cNvCxnSpPr/>
          <p:nvPr/>
        </p:nvCxnSpPr>
        <p:spPr>
          <a:xfrm>
            <a:off x="492700" y="362700"/>
            <a:ext cx="0" cy="6132600"/>
          </a:xfrm>
          <a:prstGeom prst="straightConnector1">
            <a:avLst/>
          </a:prstGeom>
          <a:noFill/>
          <a:ln w="19050" cap="rnd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415600" y="593367"/>
            <a:ext cx="11360700" cy="76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121900" rIns="121900" bIns="1219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stoga"/>
              <a:buNone/>
              <a:defRPr sz="4000">
                <a:solidFill>
                  <a:schemeClr val="dk1"/>
                </a:solidFill>
                <a:latin typeface="Calistoga"/>
                <a:ea typeface="Calistoga"/>
                <a:cs typeface="Calistoga"/>
                <a:sym typeface="Calistoga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stoga"/>
              <a:buNone/>
              <a:defRPr sz="4000">
                <a:solidFill>
                  <a:schemeClr val="dk1"/>
                </a:solidFill>
                <a:latin typeface="Calistoga"/>
                <a:ea typeface="Calistoga"/>
                <a:cs typeface="Calistoga"/>
                <a:sym typeface="Calistoga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stoga"/>
              <a:buNone/>
              <a:defRPr sz="4000">
                <a:solidFill>
                  <a:schemeClr val="dk1"/>
                </a:solidFill>
                <a:latin typeface="Calistoga"/>
                <a:ea typeface="Calistoga"/>
                <a:cs typeface="Calistoga"/>
                <a:sym typeface="Calistoga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stoga"/>
              <a:buNone/>
              <a:defRPr sz="4000">
                <a:solidFill>
                  <a:schemeClr val="dk1"/>
                </a:solidFill>
                <a:latin typeface="Calistoga"/>
                <a:ea typeface="Calistoga"/>
                <a:cs typeface="Calistoga"/>
                <a:sym typeface="Calistoga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stoga"/>
              <a:buNone/>
              <a:defRPr sz="4000">
                <a:solidFill>
                  <a:schemeClr val="dk1"/>
                </a:solidFill>
                <a:latin typeface="Calistoga"/>
                <a:ea typeface="Calistoga"/>
                <a:cs typeface="Calistoga"/>
                <a:sym typeface="Calistoga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stoga"/>
              <a:buNone/>
              <a:defRPr sz="4000">
                <a:solidFill>
                  <a:schemeClr val="dk1"/>
                </a:solidFill>
                <a:latin typeface="Calistoga"/>
                <a:ea typeface="Calistoga"/>
                <a:cs typeface="Calistoga"/>
                <a:sym typeface="Calistoga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stoga"/>
              <a:buNone/>
              <a:defRPr sz="4000">
                <a:solidFill>
                  <a:schemeClr val="dk1"/>
                </a:solidFill>
                <a:latin typeface="Calistoga"/>
                <a:ea typeface="Calistoga"/>
                <a:cs typeface="Calistoga"/>
                <a:sym typeface="Calistoga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stoga"/>
              <a:buNone/>
              <a:defRPr sz="4000">
                <a:solidFill>
                  <a:schemeClr val="dk1"/>
                </a:solidFill>
                <a:latin typeface="Calistoga"/>
                <a:ea typeface="Calistoga"/>
                <a:cs typeface="Calistoga"/>
                <a:sym typeface="Calistoga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stoga"/>
              <a:buNone/>
              <a:defRPr sz="4000">
                <a:solidFill>
                  <a:schemeClr val="dk1"/>
                </a:solidFill>
                <a:latin typeface="Calistoga"/>
                <a:ea typeface="Calistoga"/>
                <a:cs typeface="Calistoga"/>
                <a:sym typeface="Calistoga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415600" y="1536633"/>
            <a:ext cx="11360700" cy="455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121900" rIns="121900" bIns="121900" anchor="t" anchorCtr="0">
            <a:noAutofit/>
          </a:bodyPr>
          <a:lstStyle>
            <a:lvl1pPr marL="457200" lvl="0" indent="-3492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900"/>
              <a:buFont typeface="Antic Slab"/>
              <a:buChar char="●"/>
              <a:defRPr sz="1900" b="1">
                <a:solidFill>
                  <a:schemeClr val="dk2"/>
                </a:solidFill>
                <a:latin typeface="Antic Slab"/>
                <a:ea typeface="Antic Slab"/>
                <a:cs typeface="Antic Slab"/>
                <a:sym typeface="Antic Slab"/>
              </a:defRPr>
            </a:lvl1pPr>
            <a:lvl2pPr marL="914400" lvl="1" indent="-349250">
              <a:lnSpc>
                <a:spcPct val="115000"/>
              </a:lnSpc>
              <a:spcBef>
                <a:spcPts val="2100"/>
              </a:spcBef>
              <a:spcAft>
                <a:spcPts val="0"/>
              </a:spcAft>
              <a:buClr>
                <a:schemeClr val="dk2"/>
              </a:buClr>
              <a:buSzPts val="1900"/>
              <a:buFont typeface="Antic Slab"/>
              <a:buChar char="○"/>
              <a:defRPr sz="1900" b="1">
                <a:solidFill>
                  <a:schemeClr val="dk2"/>
                </a:solidFill>
                <a:latin typeface="Antic Slab"/>
                <a:ea typeface="Antic Slab"/>
                <a:cs typeface="Antic Slab"/>
                <a:sym typeface="Antic Slab"/>
              </a:defRPr>
            </a:lvl2pPr>
            <a:lvl3pPr marL="1371600" lvl="2" indent="-349250">
              <a:lnSpc>
                <a:spcPct val="115000"/>
              </a:lnSpc>
              <a:spcBef>
                <a:spcPts val="2100"/>
              </a:spcBef>
              <a:spcAft>
                <a:spcPts val="0"/>
              </a:spcAft>
              <a:buClr>
                <a:schemeClr val="dk2"/>
              </a:buClr>
              <a:buSzPts val="1900"/>
              <a:buFont typeface="Antic Slab"/>
              <a:buChar char="■"/>
              <a:defRPr sz="1900" b="1">
                <a:solidFill>
                  <a:schemeClr val="dk2"/>
                </a:solidFill>
                <a:latin typeface="Antic Slab"/>
                <a:ea typeface="Antic Slab"/>
                <a:cs typeface="Antic Slab"/>
                <a:sym typeface="Antic Slab"/>
              </a:defRPr>
            </a:lvl3pPr>
            <a:lvl4pPr marL="1828800" lvl="3" indent="-349250">
              <a:lnSpc>
                <a:spcPct val="115000"/>
              </a:lnSpc>
              <a:spcBef>
                <a:spcPts val="2100"/>
              </a:spcBef>
              <a:spcAft>
                <a:spcPts val="0"/>
              </a:spcAft>
              <a:buClr>
                <a:schemeClr val="dk2"/>
              </a:buClr>
              <a:buSzPts val="1900"/>
              <a:buFont typeface="Antic Slab"/>
              <a:buChar char="●"/>
              <a:defRPr sz="1900" b="1">
                <a:solidFill>
                  <a:schemeClr val="dk2"/>
                </a:solidFill>
                <a:latin typeface="Antic Slab"/>
                <a:ea typeface="Antic Slab"/>
                <a:cs typeface="Antic Slab"/>
                <a:sym typeface="Antic Slab"/>
              </a:defRPr>
            </a:lvl4pPr>
            <a:lvl5pPr marL="2286000" lvl="4" indent="-349250">
              <a:lnSpc>
                <a:spcPct val="115000"/>
              </a:lnSpc>
              <a:spcBef>
                <a:spcPts val="2100"/>
              </a:spcBef>
              <a:spcAft>
                <a:spcPts val="0"/>
              </a:spcAft>
              <a:buClr>
                <a:schemeClr val="dk2"/>
              </a:buClr>
              <a:buSzPts val="1900"/>
              <a:buFont typeface="Antic Slab"/>
              <a:buChar char="○"/>
              <a:defRPr sz="1900" b="1">
                <a:solidFill>
                  <a:schemeClr val="dk2"/>
                </a:solidFill>
                <a:latin typeface="Antic Slab"/>
                <a:ea typeface="Antic Slab"/>
                <a:cs typeface="Antic Slab"/>
                <a:sym typeface="Antic Slab"/>
              </a:defRPr>
            </a:lvl5pPr>
            <a:lvl6pPr marL="2743200" lvl="5" indent="-349250">
              <a:lnSpc>
                <a:spcPct val="115000"/>
              </a:lnSpc>
              <a:spcBef>
                <a:spcPts val="2100"/>
              </a:spcBef>
              <a:spcAft>
                <a:spcPts val="0"/>
              </a:spcAft>
              <a:buClr>
                <a:schemeClr val="dk2"/>
              </a:buClr>
              <a:buSzPts val="1900"/>
              <a:buFont typeface="Antic Slab"/>
              <a:buChar char="■"/>
              <a:defRPr sz="1900" b="1">
                <a:solidFill>
                  <a:schemeClr val="dk2"/>
                </a:solidFill>
                <a:latin typeface="Antic Slab"/>
                <a:ea typeface="Antic Slab"/>
                <a:cs typeface="Antic Slab"/>
                <a:sym typeface="Antic Slab"/>
              </a:defRPr>
            </a:lvl6pPr>
            <a:lvl7pPr marL="3200400" lvl="6" indent="-349250">
              <a:lnSpc>
                <a:spcPct val="115000"/>
              </a:lnSpc>
              <a:spcBef>
                <a:spcPts val="2100"/>
              </a:spcBef>
              <a:spcAft>
                <a:spcPts val="0"/>
              </a:spcAft>
              <a:buClr>
                <a:schemeClr val="dk2"/>
              </a:buClr>
              <a:buSzPts val="1900"/>
              <a:buFont typeface="Antic Slab"/>
              <a:buChar char="●"/>
              <a:defRPr sz="1900" b="1">
                <a:solidFill>
                  <a:schemeClr val="dk2"/>
                </a:solidFill>
                <a:latin typeface="Antic Slab"/>
                <a:ea typeface="Antic Slab"/>
                <a:cs typeface="Antic Slab"/>
                <a:sym typeface="Antic Slab"/>
              </a:defRPr>
            </a:lvl7pPr>
            <a:lvl8pPr marL="3657600" lvl="7" indent="-349250">
              <a:lnSpc>
                <a:spcPct val="115000"/>
              </a:lnSpc>
              <a:spcBef>
                <a:spcPts val="2100"/>
              </a:spcBef>
              <a:spcAft>
                <a:spcPts val="0"/>
              </a:spcAft>
              <a:buClr>
                <a:schemeClr val="dk2"/>
              </a:buClr>
              <a:buSzPts val="1900"/>
              <a:buFont typeface="Antic Slab"/>
              <a:buChar char="○"/>
              <a:defRPr sz="1900" b="1">
                <a:solidFill>
                  <a:schemeClr val="dk2"/>
                </a:solidFill>
                <a:latin typeface="Antic Slab"/>
                <a:ea typeface="Antic Slab"/>
                <a:cs typeface="Antic Slab"/>
                <a:sym typeface="Antic Slab"/>
              </a:defRPr>
            </a:lvl8pPr>
            <a:lvl9pPr marL="4114800" lvl="8" indent="-349250">
              <a:lnSpc>
                <a:spcPct val="115000"/>
              </a:lnSpc>
              <a:spcBef>
                <a:spcPts val="2100"/>
              </a:spcBef>
              <a:spcAft>
                <a:spcPts val="2100"/>
              </a:spcAft>
              <a:buClr>
                <a:schemeClr val="dk2"/>
              </a:buClr>
              <a:buSzPts val="1900"/>
              <a:buFont typeface="Antic Slab"/>
              <a:buChar char="■"/>
              <a:defRPr sz="1900" b="1">
                <a:solidFill>
                  <a:schemeClr val="dk2"/>
                </a:solidFill>
                <a:latin typeface="Antic Slab"/>
                <a:ea typeface="Antic Slab"/>
                <a:cs typeface="Antic Slab"/>
                <a:sym typeface="Antic Slab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11296610" y="6217622"/>
            <a:ext cx="731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121900" rIns="121900" bIns="121900" anchor="ctr" anchorCtr="0">
            <a:noAutofit/>
          </a:bodyPr>
          <a:lstStyle>
            <a:lvl1pPr lvl="0" algn="r">
              <a:buNone/>
              <a:defRPr sz="1300">
                <a:solidFill>
                  <a:schemeClr val="dk2"/>
                </a:solidFill>
              </a:defRPr>
            </a:lvl1pPr>
            <a:lvl2pPr lvl="1" algn="r">
              <a:buNone/>
              <a:defRPr sz="1300">
                <a:solidFill>
                  <a:schemeClr val="dk2"/>
                </a:solidFill>
              </a:defRPr>
            </a:lvl2pPr>
            <a:lvl3pPr lvl="2" algn="r">
              <a:buNone/>
              <a:defRPr sz="1300">
                <a:solidFill>
                  <a:schemeClr val="dk2"/>
                </a:solidFill>
              </a:defRPr>
            </a:lvl3pPr>
            <a:lvl4pPr lvl="3" algn="r">
              <a:buNone/>
              <a:defRPr sz="1300">
                <a:solidFill>
                  <a:schemeClr val="dk2"/>
                </a:solidFill>
              </a:defRPr>
            </a:lvl4pPr>
            <a:lvl5pPr lvl="4" algn="r">
              <a:buNone/>
              <a:defRPr sz="1300">
                <a:solidFill>
                  <a:schemeClr val="dk2"/>
                </a:solidFill>
              </a:defRPr>
            </a:lvl5pPr>
            <a:lvl6pPr lvl="5" algn="r">
              <a:buNone/>
              <a:defRPr sz="1300">
                <a:solidFill>
                  <a:schemeClr val="dk2"/>
                </a:solidFill>
              </a:defRPr>
            </a:lvl6pPr>
            <a:lvl7pPr lvl="6" algn="r">
              <a:buNone/>
              <a:defRPr sz="1300">
                <a:solidFill>
                  <a:schemeClr val="dk2"/>
                </a:solidFill>
              </a:defRPr>
            </a:lvl7pPr>
            <a:lvl8pPr lvl="7" algn="r">
              <a:buNone/>
              <a:defRPr sz="1300">
                <a:solidFill>
                  <a:schemeClr val="dk2"/>
                </a:solidFill>
              </a:defRPr>
            </a:lvl8pPr>
            <a:lvl9pPr lvl="8" algn="r">
              <a:buNone/>
              <a:defRPr sz="13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 dirty="0"/>
          </a:p>
        </p:txBody>
      </p:sp>
      <p:sp>
        <p:nvSpPr>
          <p:cNvPr id="9" name="Google Shape;9;p1"/>
          <p:cNvSpPr/>
          <p:nvPr/>
        </p:nvSpPr>
        <p:spPr>
          <a:xfrm rot="5400000">
            <a:off x="-462658" y="6119355"/>
            <a:ext cx="1131345" cy="114589"/>
          </a:xfrm>
          <a:custGeom>
            <a:avLst/>
            <a:gdLst/>
            <a:ahLst/>
            <a:cxnLst/>
            <a:rect l="l" t="t" r="r" b="b"/>
            <a:pathLst>
              <a:path w="919793" h="87640" extrusionOk="0">
                <a:moveTo>
                  <a:pt x="657321" y="73442"/>
                </a:moveTo>
                <a:cubicBezTo>
                  <a:pt x="659149" y="73404"/>
                  <a:pt x="660912" y="74128"/>
                  <a:pt x="662179" y="75442"/>
                </a:cubicBezTo>
                <a:cubicBezTo>
                  <a:pt x="663493" y="76709"/>
                  <a:pt x="664217" y="78471"/>
                  <a:pt x="664179" y="80300"/>
                </a:cubicBezTo>
                <a:cubicBezTo>
                  <a:pt x="664198" y="82148"/>
                  <a:pt x="663474" y="83939"/>
                  <a:pt x="662179" y="85253"/>
                </a:cubicBezTo>
                <a:cubicBezTo>
                  <a:pt x="660912" y="86568"/>
                  <a:pt x="659149" y="87291"/>
                  <a:pt x="657321" y="87253"/>
                </a:cubicBezTo>
                <a:cubicBezTo>
                  <a:pt x="655492" y="87291"/>
                  <a:pt x="653730" y="86568"/>
                  <a:pt x="652463" y="85253"/>
                </a:cubicBezTo>
                <a:cubicBezTo>
                  <a:pt x="651168" y="83939"/>
                  <a:pt x="650444" y="82148"/>
                  <a:pt x="650463" y="80300"/>
                </a:cubicBezTo>
                <a:cubicBezTo>
                  <a:pt x="650425" y="78471"/>
                  <a:pt x="651149" y="76709"/>
                  <a:pt x="652463" y="75442"/>
                </a:cubicBezTo>
                <a:cubicBezTo>
                  <a:pt x="653730" y="74128"/>
                  <a:pt x="655492" y="73404"/>
                  <a:pt x="657321" y="73442"/>
                </a:cubicBezTo>
                <a:close/>
                <a:moveTo>
                  <a:pt x="783051" y="31056"/>
                </a:moveTo>
                <a:cubicBezTo>
                  <a:pt x="776688" y="30989"/>
                  <a:pt x="770602" y="33618"/>
                  <a:pt x="766287" y="38295"/>
                </a:cubicBezTo>
                <a:cubicBezTo>
                  <a:pt x="761677" y="42876"/>
                  <a:pt x="759134" y="49134"/>
                  <a:pt x="759238" y="55630"/>
                </a:cubicBezTo>
                <a:cubicBezTo>
                  <a:pt x="759229" y="59935"/>
                  <a:pt x="760343" y="64174"/>
                  <a:pt x="762477" y="67917"/>
                </a:cubicBezTo>
                <a:cubicBezTo>
                  <a:pt x="764468" y="71632"/>
                  <a:pt x="767468" y="74709"/>
                  <a:pt x="771144" y="76776"/>
                </a:cubicBezTo>
                <a:cubicBezTo>
                  <a:pt x="774783" y="78804"/>
                  <a:pt x="778888" y="79852"/>
                  <a:pt x="783051" y="79824"/>
                </a:cubicBezTo>
                <a:cubicBezTo>
                  <a:pt x="787213" y="79843"/>
                  <a:pt x="791319" y="78795"/>
                  <a:pt x="794957" y="76776"/>
                </a:cubicBezTo>
                <a:cubicBezTo>
                  <a:pt x="798586" y="74652"/>
                  <a:pt x="801587" y="71594"/>
                  <a:pt x="803625" y="67917"/>
                </a:cubicBezTo>
                <a:cubicBezTo>
                  <a:pt x="805730" y="64165"/>
                  <a:pt x="806816" y="59926"/>
                  <a:pt x="806768" y="55630"/>
                </a:cubicBezTo>
                <a:cubicBezTo>
                  <a:pt x="806873" y="49134"/>
                  <a:pt x="804330" y="42876"/>
                  <a:pt x="799719" y="38295"/>
                </a:cubicBezTo>
                <a:cubicBezTo>
                  <a:pt x="795452" y="33608"/>
                  <a:pt x="789385" y="30979"/>
                  <a:pt x="783051" y="31056"/>
                </a:cubicBezTo>
                <a:close/>
                <a:moveTo>
                  <a:pt x="124778" y="30960"/>
                </a:moveTo>
                <a:cubicBezTo>
                  <a:pt x="120558" y="30922"/>
                  <a:pt x="116405" y="32046"/>
                  <a:pt x="112776" y="34198"/>
                </a:cubicBezTo>
                <a:cubicBezTo>
                  <a:pt x="109090" y="36332"/>
                  <a:pt x="106061" y="39428"/>
                  <a:pt x="104013" y="43152"/>
                </a:cubicBezTo>
                <a:cubicBezTo>
                  <a:pt x="101851" y="46886"/>
                  <a:pt x="100708" y="51124"/>
                  <a:pt x="100680" y="55439"/>
                </a:cubicBezTo>
                <a:cubicBezTo>
                  <a:pt x="100708" y="59754"/>
                  <a:pt x="101851" y="63993"/>
                  <a:pt x="104013" y="67726"/>
                </a:cubicBezTo>
                <a:cubicBezTo>
                  <a:pt x="106099" y="71489"/>
                  <a:pt x="109157" y="74613"/>
                  <a:pt x="112872" y="76775"/>
                </a:cubicBezTo>
                <a:cubicBezTo>
                  <a:pt x="116462" y="78956"/>
                  <a:pt x="120577" y="80109"/>
                  <a:pt x="124778" y="80109"/>
                </a:cubicBezTo>
                <a:cubicBezTo>
                  <a:pt x="129017" y="80080"/>
                  <a:pt x="133188" y="78966"/>
                  <a:pt x="136875" y="76870"/>
                </a:cubicBezTo>
                <a:cubicBezTo>
                  <a:pt x="140580" y="74822"/>
                  <a:pt x="143638" y="71784"/>
                  <a:pt x="145733" y="68107"/>
                </a:cubicBezTo>
                <a:cubicBezTo>
                  <a:pt x="147857" y="64297"/>
                  <a:pt x="148943" y="59992"/>
                  <a:pt x="148876" y="55630"/>
                </a:cubicBezTo>
                <a:cubicBezTo>
                  <a:pt x="149019" y="49057"/>
                  <a:pt x="146514" y="42714"/>
                  <a:pt x="141923" y="38008"/>
                </a:cubicBezTo>
                <a:cubicBezTo>
                  <a:pt x="137513" y="33484"/>
                  <a:pt x="131474" y="30950"/>
                  <a:pt x="125159" y="30960"/>
                </a:cubicBezTo>
                <a:close/>
                <a:moveTo>
                  <a:pt x="202407" y="30865"/>
                </a:moveTo>
                <a:cubicBezTo>
                  <a:pt x="196739" y="30751"/>
                  <a:pt x="191243" y="32836"/>
                  <a:pt x="187072" y="36675"/>
                </a:cubicBezTo>
                <a:cubicBezTo>
                  <a:pt x="183538" y="40104"/>
                  <a:pt x="181061" y="44467"/>
                  <a:pt x="179928" y="49248"/>
                </a:cubicBezTo>
                <a:lnTo>
                  <a:pt x="225267" y="49248"/>
                </a:lnTo>
                <a:cubicBezTo>
                  <a:pt x="224486" y="45619"/>
                  <a:pt x="222923" y="42209"/>
                  <a:pt x="220695" y="39247"/>
                </a:cubicBezTo>
                <a:cubicBezTo>
                  <a:pt x="218580" y="36618"/>
                  <a:pt x="215875" y="34522"/>
                  <a:pt x="212789" y="33151"/>
                </a:cubicBezTo>
                <a:cubicBezTo>
                  <a:pt x="209541" y="31636"/>
                  <a:pt x="205988" y="30865"/>
                  <a:pt x="202407" y="30865"/>
                </a:cubicBezTo>
                <a:close/>
                <a:moveTo>
                  <a:pt x="599885" y="30675"/>
                </a:moveTo>
                <a:cubicBezTo>
                  <a:pt x="595665" y="30637"/>
                  <a:pt x="591512" y="31761"/>
                  <a:pt x="587883" y="33914"/>
                </a:cubicBezTo>
                <a:cubicBezTo>
                  <a:pt x="584197" y="36047"/>
                  <a:pt x="581168" y="39143"/>
                  <a:pt x="579120" y="42867"/>
                </a:cubicBezTo>
                <a:cubicBezTo>
                  <a:pt x="576958" y="46601"/>
                  <a:pt x="575815" y="50839"/>
                  <a:pt x="575787" y="55154"/>
                </a:cubicBezTo>
                <a:cubicBezTo>
                  <a:pt x="575815" y="59469"/>
                  <a:pt x="576958" y="63708"/>
                  <a:pt x="579120" y="67442"/>
                </a:cubicBezTo>
                <a:cubicBezTo>
                  <a:pt x="581206" y="71204"/>
                  <a:pt x="584264" y="74328"/>
                  <a:pt x="587979" y="76490"/>
                </a:cubicBezTo>
                <a:cubicBezTo>
                  <a:pt x="591569" y="78672"/>
                  <a:pt x="595684" y="79824"/>
                  <a:pt x="599885" y="79824"/>
                </a:cubicBezTo>
                <a:cubicBezTo>
                  <a:pt x="604124" y="79796"/>
                  <a:pt x="608295" y="78681"/>
                  <a:pt x="611982" y="76586"/>
                </a:cubicBezTo>
                <a:cubicBezTo>
                  <a:pt x="615658" y="74509"/>
                  <a:pt x="618725" y="71480"/>
                  <a:pt x="620840" y="67823"/>
                </a:cubicBezTo>
                <a:cubicBezTo>
                  <a:pt x="622964" y="64013"/>
                  <a:pt x="624050" y="59707"/>
                  <a:pt x="623983" y="55345"/>
                </a:cubicBezTo>
                <a:cubicBezTo>
                  <a:pt x="624126" y="48773"/>
                  <a:pt x="621621" y="42429"/>
                  <a:pt x="617030" y="37724"/>
                </a:cubicBezTo>
                <a:cubicBezTo>
                  <a:pt x="612486" y="33209"/>
                  <a:pt x="606286" y="30770"/>
                  <a:pt x="599885" y="30961"/>
                </a:cubicBezTo>
                <a:close/>
                <a:moveTo>
                  <a:pt x="429673" y="30675"/>
                </a:moveTo>
                <a:cubicBezTo>
                  <a:pt x="425425" y="30627"/>
                  <a:pt x="421234" y="31751"/>
                  <a:pt x="417576" y="33913"/>
                </a:cubicBezTo>
                <a:cubicBezTo>
                  <a:pt x="413890" y="36047"/>
                  <a:pt x="410861" y="39142"/>
                  <a:pt x="408813" y="42867"/>
                </a:cubicBezTo>
                <a:cubicBezTo>
                  <a:pt x="406680" y="46610"/>
                  <a:pt x="405565" y="50848"/>
                  <a:pt x="405575" y="55154"/>
                </a:cubicBezTo>
                <a:cubicBezTo>
                  <a:pt x="405565" y="59459"/>
                  <a:pt x="406680" y="63698"/>
                  <a:pt x="408813" y="67441"/>
                </a:cubicBezTo>
                <a:cubicBezTo>
                  <a:pt x="410899" y="71203"/>
                  <a:pt x="413957" y="74328"/>
                  <a:pt x="417672" y="76490"/>
                </a:cubicBezTo>
                <a:cubicBezTo>
                  <a:pt x="421262" y="78671"/>
                  <a:pt x="425377" y="79823"/>
                  <a:pt x="429578" y="79823"/>
                </a:cubicBezTo>
                <a:cubicBezTo>
                  <a:pt x="433855" y="79785"/>
                  <a:pt x="438046" y="78671"/>
                  <a:pt x="441770" y="76585"/>
                </a:cubicBezTo>
                <a:cubicBezTo>
                  <a:pt x="445446" y="74528"/>
                  <a:pt x="448476" y="71499"/>
                  <a:pt x="450533" y="67822"/>
                </a:cubicBezTo>
                <a:cubicBezTo>
                  <a:pt x="452667" y="64012"/>
                  <a:pt x="453743" y="59707"/>
                  <a:pt x="453676" y="55344"/>
                </a:cubicBezTo>
                <a:cubicBezTo>
                  <a:pt x="453819" y="48772"/>
                  <a:pt x="451314" y="42428"/>
                  <a:pt x="446723" y="37723"/>
                </a:cubicBezTo>
                <a:cubicBezTo>
                  <a:pt x="442122" y="33122"/>
                  <a:pt x="435798" y="30665"/>
                  <a:pt x="429292" y="30960"/>
                </a:cubicBezTo>
                <a:close/>
                <a:moveTo>
                  <a:pt x="71723" y="24959"/>
                </a:moveTo>
                <a:lnTo>
                  <a:pt x="79819" y="24959"/>
                </a:lnTo>
                <a:lnTo>
                  <a:pt x="79819" y="85729"/>
                </a:lnTo>
                <a:lnTo>
                  <a:pt x="72009" y="85729"/>
                </a:lnTo>
                <a:close/>
                <a:moveTo>
                  <a:pt x="546544" y="24674"/>
                </a:moveTo>
                <a:lnTo>
                  <a:pt x="554355" y="24674"/>
                </a:lnTo>
                <a:lnTo>
                  <a:pt x="554355" y="85443"/>
                </a:lnTo>
                <a:lnTo>
                  <a:pt x="546544" y="85443"/>
                </a:lnTo>
                <a:close/>
                <a:moveTo>
                  <a:pt x="202311" y="23626"/>
                </a:moveTo>
                <a:cubicBezTo>
                  <a:pt x="211979" y="23283"/>
                  <a:pt x="221209" y="27655"/>
                  <a:pt x="227076" y="35342"/>
                </a:cubicBezTo>
                <a:cubicBezTo>
                  <a:pt x="231639" y="41285"/>
                  <a:pt x="234030" y="48620"/>
                  <a:pt x="233839" y="56106"/>
                </a:cubicBezTo>
                <a:lnTo>
                  <a:pt x="179166" y="56106"/>
                </a:lnTo>
                <a:cubicBezTo>
                  <a:pt x="179080" y="62545"/>
                  <a:pt x="181509" y="68765"/>
                  <a:pt x="185929" y="73442"/>
                </a:cubicBezTo>
                <a:cubicBezTo>
                  <a:pt x="190100" y="77937"/>
                  <a:pt x="195987" y="80433"/>
                  <a:pt x="202121" y="80300"/>
                </a:cubicBezTo>
                <a:cubicBezTo>
                  <a:pt x="205179" y="80290"/>
                  <a:pt x="208207" y="79738"/>
                  <a:pt x="211074" y="78680"/>
                </a:cubicBezTo>
                <a:cubicBezTo>
                  <a:pt x="213799" y="77661"/>
                  <a:pt x="216332" y="76213"/>
                  <a:pt x="218599" y="74394"/>
                </a:cubicBezTo>
                <a:cubicBezTo>
                  <a:pt x="221238" y="71784"/>
                  <a:pt x="223486" y="68793"/>
                  <a:pt x="225267" y="65536"/>
                </a:cubicBezTo>
                <a:lnTo>
                  <a:pt x="231839" y="69060"/>
                </a:lnTo>
                <a:cubicBezTo>
                  <a:pt x="229953" y="72880"/>
                  <a:pt x="227410" y="76328"/>
                  <a:pt x="224314" y="79252"/>
                </a:cubicBezTo>
                <a:cubicBezTo>
                  <a:pt x="221542" y="81824"/>
                  <a:pt x="218314" y="83862"/>
                  <a:pt x="214789" y="85253"/>
                </a:cubicBezTo>
                <a:cubicBezTo>
                  <a:pt x="210941" y="86643"/>
                  <a:pt x="206874" y="87320"/>
                  <a:pt x="202788" y="87253"/>
                </a:cubicBezTo>
                <a:cubicBezTo>
                  <a:pt x="193987" y="87834"/>
                  <a:pt x="185405" y="84319"/>
                  <a:pt x="179547" y="77728"/>
                </a:cubicBezTo>
                <a:cubicBezTo>
                  <a:pt x="174108" y="71699"/>
                  <a:pt x="171117" y="63850"/>
                  <a:pt x="171165" y="55725"/>
                </a:cubicBezTo>
                <a:cubicBezTo>
                  <a:pt x="171098" y="48267"/>
                  <a:pt x="173584" y="41000"/>
                  <a:pt x="178213" y="35151"/>
                </a:cubicBezTo>
                <a:cubicBezTo>
                  <a:pt x="183842" y="27560"/>
                  <a:pt x="192863" y="23245"/>
                  <a:pt x="202311" y="23626"/>
                </a:cubicBezTo>
                <a:close/>
                <a:moveTo>
                  <a:pt x="783051" y="23436"/>
                </a:moveTo>
                <a:cubicBezTo>
                  <a:pt x="791909" y="23207"/>
                  <a:pt x="800415" y="26903"/>
                  <a:pt x="806292" y="33532"/>
                </a:cubicBezTo>
                <a:cubicBezTo>
                  <a:pt x="811816" y="39514"/>
                  <a:pt x="814817" y="47391"/>
                  <a:pt x="814674" y="55535"/>
                </a:cubicBezTo>
                <a:cubicBezTo>
                  <a:pt x="814760" y="63812"/>
                  <a:pt x="811578" y="71785"/>
                  <a:pt x="805816" y="77728"/>
                </a:cubicBezTo>
                <a:cubicBezTo>
                  <a:pt x="799977" y="84062"/>
                  <a:pt x="791662" y="87539"/>
                  <a:pt x="783051" y="87253"/>
                </a:cubicBezTo>
                <a:cubicBezTo>
                  <a:pt x="774412" y="87558"/>
                  <a:pt x="766058" y="84081"/>
                  <a:pt x="760191" y="77728"/>
                </a:cubicBezTo>
                <a:cubicBezTo>
                  <a:pt x="754428" y="71785"/>
                  <a:pt x="751247" y="63812"/>
                  <a:pt x="751333" y="55535"/>
                </a:cubicBezTo>
                <a:cubicBezTo>
                  <a:pt x="751237" y="47429"/>
                  <a:pt x="754228" y="39600"/>
                  <a:pt x="759715" y="33627"/>
                </a:cubicBezTo>
                <a:cubicBezTo>
                  <a:pt x="765620" y="26969"/>
                  <a:pt x="774154" y="23236"/>
                  <a:pt x="783051" y="23436"/>
                </a:cubicBezTo>
                <a:close/>
                <a:moveTo>
                  <a:pt x="711804" y="23436"/>
                </a:moveTo>
                <a:cubicBezTo>
                  <a:pt x="715747" y="23407"/>
                  <a:pt x="719671" y="24017"/>
                  <a:pt x="723424" y="25246"/>
                </a:cubicBezTo>
                <a:cubicBezTo>
                  <a:pt x="726853" y="26322"/>
                  <a:pt x="730072" y="27960"/>
                  <a:pt x="732949" y="30103"/>
                </a:cubicBezTo>
                <a:cubicBezTo>
                  <a:pt x="735540" y="32170"/>
                  <a:pt x="737712" y="34732"/>
                  <a:pt x="739331" y="37628"/>
                </a:cubicBezTo>
                <a:lnTo>
                  <a:pt x="733139" y="41438"/>
                </a:lnTo>
                <a:cubicBezTo>
                  <a:pt x="728063" y="34466"/>
                  <a:pt x="719852" y="30475"/>
                  <a:pt x="711232" y="30770"/>
                </a:cubicBezTo>
                <a:cubicBezTo>
                  <a:pt x="704364" y="30570"/>
                  <a:pt x="697697" y="33142"/>
                  <a:pt x="692754" y="37914"/>
                </a:cubicBezTo>
                <a:cubicBezTo>
                  <a:pt x="687991" y="42410"/>
                  <a:pt x="685334" y="48696"/>
                  <a:pt x="685419" y="55249"/>
                </a:cubicBezTo>
                <a:cubicBezTo>
                  <a:pt x="685400" y="59640"/>
                  <a:pt x="686591" y="63955"/>
                  <a:pt x="688848" y="67727"/>
                </a:cubicBezTo>
                <a:cubicBezTo>
                  <a:pt x="691039" y="71756"/>
                  <a:pt x="694344" y="75061"/>
                  <a:pt x="698373" y="77252"/>
                </a:cubicBezTo>
                <a:cubicBezTo>
                  <a:pt x="702412" y="79414"/>
                  <a:pt x="706936" y="80529"/>
                  <a:pt x="711518" y="80491"/>
                </a:cubicBezTo>
                <a:cubicBezTo>
                  <a:pt x="720100" y="80624"/>
                  <a:pt x="728234" y="76661"/>
                  <a:pt x="733425" y="69823"/>
                </a:cubicBezTo>
                <a:lnTo>
                  <a:pt x="739616" y="73823"/>
                </a:lnTo>
                <a:cubicBezTo>
                  <a:pt x="736683" y="78205"/>
                  <a:pt x="732644" y="81719"/>
                  <a:pt x="727901" y="84015"/>
                </a:cubicBezTo>
                <a:cubicBezTo>
                  <a:pt x="722662" y="86482"/>
                  <a:pt x="716928" y="87720"/>
                  <a:pt x="711137" y="87634"/>
                </a:cubicBezTo>
                <a:cubicBezTo>
                  <a:pt x="702240" y="87806"/>
                  <a:pt x="693649" y="84367"/>
                  <a:pt x="687324" y="78109"/>
                </a:cubicBezTo>
                <a:cubicBezTo>
                  <a:pt x="681114" y="72375"/>
                  <a:pt x="677647" y="64270"/>
                  <a:pt x="677799" y="55821"/>
                </a:cubicBezTo>
                <a:cubicBezTo>
                  <a:pt x="677790" y="50058"/>
                  <a:pt x="679342" y="44400"/>
                  <a:pt x="682276" y="39438"/>
                </a:cubicBezTo>
                <a:cubicBezTo>
                  <a:pt x="685162" y="34437"/>
                  <a:pt x="689382" y="30351"/>
                  <a:pt x="694468" y="27627"/>
                </a:cubicBezTo>
                <a:cubicBezTo>
                  <a:pt x="699802" y="24808"/>
                  <a:pt x="705765" y="23369"/>
                  <a:pt x="711804" y="23436"/>
                </a:cubicBezTo>
                <a:close/>
                <a:moveTo>
                  <a:pt x="262414" y="23245"/>
                </a:moveTo>
                <a:cubicBezTo>
                  <a:pt x="268786" y="23798"/>
                  <a:pt x="274692" y="26807"/>
                  <a:pt x="278892" y="31627"/>
                </a:cubicBezTo>
                <a:lnTo>
                  <a:pt x="273939" y="36771"/>
                </a:lnTo>
                <a:cubicBezTo>
                  <a:pt x="270777" y="33246"/>
                  <a:pt x="266376" y="31094"/>
                  <a:pt x="261652" y="30770"/>
                </a:cubicBezTo>
                <a:cubicBezTo>
                  <a:pt x="259223" y="30732"/>
                  <a:pt x="256871" y="31618"/>
                  <a:pt x="255080" y="33246"/>
                </a:cubicBezTo>
                <a:cubicBezTo>
                  <a:pt x="253394" y="34704"/>
                  <a:pt x="252422" y="36828"/>
                  <a:pt x="252413" y="39056"/>
                </a:cubicBezTo>
                <a:cubicBezTo>
                  <a:pt x="252499" y="41152"/>
                  <a:pt x="253261" y="43162"/>
                  <a:pt x="254604" y="44772"/>
                </a:cubicBezTo>
                <a:cubicBezTo>
                  <a:pt x="257385" y="47439"/>
                  <a:pt x="260604" y="49601"/>
                  <a:pt x="264129" y="51153"/>
                </a:cubicBezTo>
                <a:cubicBezTo>
                  <a:pt x="268643" y="53201"/>
                  <a:pt x="272701" y="56154"/>
                  <a:pt x="276035" y="59821"/>
                </a:cubicBezTo>
                <a:cubicBezTo>
                  <a:pt x="278016" y="62602"/>
                  <a:pt x="279073" y="65936"/>
                  <a:pt x="279083" y="69346"/>
                </a:cubicBezTo>
                <a:cubicBezTo>
                  <a:pt x="279130" y="74109"/>
                  <a:pt x="277235" y="78681"/>
                  <a:pt x="273844" y="82014"/>
                </a:cubicBezTo>
                <a:cubicBezTo>
                  <a:pt x="270339" y="85434"/>
                  <a:pt x="265595" y="87291"/>
                  <a:pt x="260699" y="87158"/>
                </a:cubicBezTo>
                <a:cubicBezTo>
                  <a:pt x="257204" y="87158"/>
                  <a:pt x="253756" y="86377"/>
                  <a:pt x="250603" y="84872"/>
                </a:cubicBezTo>
                <a:cubicBezTo>
                  <a:pt x="247526" y="83405"/>
                  <a:pt x="244821" y="81262"/>
                  <a:pt x="242697" y="78585"/>
                </a:cubicBezTo>
                <a:lnTo>
                  <a:pt x="247650" y="72966"/>
                </a:lnTo>
                <a:cubicBezTo>
                  <a:pt x="250651" y="76995"/>
                  <a:pt x="255299" y="79471"/>
                  <a:pt x="260319" y="79728"/>
                </a:cubicBezTo>
                <a:cubicBezTo>
                  <a:pt x="263262" y="79814"/>
                  <a:pt x="266129" y="78757"/>
                  <a:pt x="268320" y="76776"/>
                </a:cubicBezTo>
                <a:cubicBezTo>
                  <a:pt x="270406" y="74985"/>
                  <a:pt x="271625" y="72385"/>
                  <a:pt x="271653" y="69632"/>
                </a:cubicBezTo>
                <a:cubicBezTo>
                  <a:pt x="271634" y="67441"/>
                  <a:pt x="270863" y="65317"/>
                  <a:pt x="269463" y="63631"/>
                </a:cubicBezTo>
                <a:cubicBezTo>
                  <a:pt x="266653" y="60983"/>
                  <a:pt x="263433" y="58802"/>
                  <a:pt x="259938" y="57154"/>
                </a:cubicBezTo>
                <a:cubicBezTo>
                  <a:pt x="255623" y="55259"/>
                  <a:pt x="251784" y="52430"/>
                  <a:pt x="248698" y="48867"/>
                </a:cubicBezTo>
                <a:cubicBezTo>
                  <a:pt x="246698" y="46105"/>
                  <a:pt x="245660" y="42752"/>
                  <a:pt x="245745" y="39342"/>
                </a:cubicBezTo>
                <a:cubicBezTo>
                  <a:pt x="245631" y="34999"/>
                  <a:pt x="247355" y="30808"/>
                  <a:pt x="250508" y="27817"/>
                </a:cubicBezTo>
                <a:cubicBezTo>
                  <a:pt x="253699" y="24760"/>
                  <a:pt x="257994" y="23112"/>
                  <a:pt x="262414" y="23245"/>
                </a:cubicBezTo>
                <a:close/>
                <a:moveTo>
                  <a:pt x="19813" y="23245"/>
                </a:moveTo>
                <a:cubicBezTo>
                  <a:pt x="26146" y="23845"/>
                  <a:pt x="32005" y="26836"/>
                  <a:pt x="36196" y="31627"/>
                </a:cubicBezTo>
                <a:lnTo>
                  <a:pt x="31147" y="36771"/>
                </a:lnTo>
                <a:cubicBezTo>
                  <a:pt x="28023" y="33256"/>
                  <a:pt x="23651" y="31104"/>
                  <a:pt x="18955" y="30770"/>
                </a:cubicBezTo>
                <a:cubicBezTo>
                  <a:pt x="16526" y="30732"/>
                  <a:pt x="14174" y="31618"/>
                  <a:pt x="12383" y="33247"/>
                </a:cubicBezTo>
                <a:cubicBezTo>
                  <a:pt x="10697" y="34704"/>
                  <a:pt x="9725" y="36828"/>
                  <a:pt x="9716" y="39057"/>
                </a:cubicBezTo>
                <a:cubicBezTo>
                  <a:pt x="9802" y="41152"/>
                  <a:pt x="10564" y="43162"/>
                  <a:pt x="11907" y="44772"/>
                </a:cubicBezTo>
                <a:cubicBezTo>
                  <a:pt x="14688" y="47439"/>
                  <a:pt x="17907" y="49601"/>
                  <a:pt x="21432" y="51154"/>
                </a:cubicBezTo>
                <a:cubicBezTo>
                  <a:pt x="25928" y="53201"/>
                  <a:pt x="29947" y="56145"/>
                  <a:pt x="33243" y="59821"/>
                </a:cubicBezTo>
                <a:cubicBezTo>
                  <a:pt x="35291" y="62574"/>
                  <a:pt x="36396" y="65917"/>
                  <a:pt x="36386" y="69346"/>
                </a:cubicBezTo>
                <a:cubicBezTo>
                  <a:pt x="36443" y="74128"/>
                  <a:pt x="34510" y="78710"/>
                  <a:pt x="31052" y="82015"/>
                </a:cubicBezTo>
                <a:cubicBezTo>
                  <a:pt x="27594" y="85453"/>
                  <a:pt x="22880" y="87311"/>
                  <a:pt x="18003" y="87158"/>
                </a:cubicBezTo>
                <a:cubicBezTo>
                  <a:pt x="14507" y="87158"/>
                  <a:pt x="11059" y="86377"/>
                  <a:pt x="7906" y="84872"/>
                </a:cubicBezTo>
                <a:cubicBezTo>
                  <a:pt x="4820" y="83405"/>
                  <a:pt x="2124" y="81262"/>
                  <a:pt x="0" y="78586"/>
                </a:cubicBezTo>
                <a:lnTo>
                  <a:pt x="4954" y="72966"/>
                </a:lnTo>
                <a:cubicBezTo>
                  <a:pt x="7954" y="76995"/>
                  <a:pt x="12602" y="79472"/>
                  <a:pt x="17622" y="79729"/>
                </a:cubicBezTo>
                <a:cubicBezTo>
                  <a:pt x="20574" y="79814"/>
                  <a:pt x="23432" y="78757"/>
                  <a:pt x="25623" y="76776"/>
                </a:cubicBezTo>
                <a:cubicBezTo>
                  <a:pt x="27718" y="74985"/>
                  <a:pt x="28928" y="72385"/>
                  <a:pt x="28956" y="69632"/>
                </a:cubicBezTo>
                <a:cubicBezTo>
                  <a:pt x="28937" y="67441"/>
                  <a:pt x="28166" y="65317"/>
                  <a:pt x="26766" y="63631"/>
                </a:cubicBezTo>
                <a:cubicBezTo>
                  <a:pt x="23956" y="60974"/>
                  <a:pt x="20746" y="58793"/>
                  <a:pt x="17241" y="57154"/>
                </a:cubicBezTo>
                <a:cubicBezTo>
                  <a:pt x="12973" y="55230"/>
                  <a:pt x="9163" y="52401"/>
                  <a:pt x="6097" y="48868"/>
                </a:cubicBezTo>
                <a:cubicBezTo>
                  <a:pt x="4096" y="46105"/>
                  <a:pt x="3058" y="42753"/>
                  <a:pt x="3144" y="39343"/>
                </a:cubicBezTo>
                <a:cubicBezTo>
                  <a:pt x="2991" y="34990"/>
                  <a:pt x="4725" y="30789"/>
                  <a:pt x="7906" y="27817"/>
                </a:cubicBezTo>
                <a:cubicBezTo>
                  <a:pt x="11088" y="24741"/>
                  <a:pt x="15383" y="23083"/>
                  <a:pt x="19813" y="23245"/>
                </a:cubicBezTo>
                <a:close/>
                <a:moveTo>
                  <a:pt x="857726" y="23150"/>
                </a:moveTo>
                <a:cubicBezTo>
                  <a:pt x="860612" y="23141"/>
                  <a:pt x="863460" y="23722"/>
                  <a:pt x="866108" y="24865"/>
                </a:cubicBezTo>
                <a:cubicBezTo>
                  <a:pt x="868594" y="25865"/>
                  <a:pt x="870813" y="27427"/>
                  <a:pt x="872585" y="29437"/>
                </a:cubicBezTo>
                <a:cubicBezTo>
                  <a:pt x="874576" y="31885"/>
                  <a:pt x="876071" y="34695"/>
                  <a:pt x="876966" y="37724"/>
                </a:cubicBezTo>
                <a:cubicBezTo>
                  <a:pt x="879157" y="33352"/>
                  <a:pt x="882443" y="29608"/>
                  <a:pt x="886491" y="26865"/>
                </a:cubicBezTo>
                <a:cubicBezTo>
                  <a:pt x="890235" y="24436"/>
                  <a:pt x="894607" y="23141"/>
                  <a:pt x="899065" y="23150"/>
                </a:cubicBezTo>
                <a:cubicBezTo>
                  <a:pt x="903008" y="23065"/>
                  <a:pt x="906894" y="24160"/>
                  <a:pt x="910209" y="26294"/>
                </a:cubicBezTo>
                <a:cubicBezTo>
                  <a:pt x="913438" y="28446"/>
                  <a:pt x="915933" y="31542"/>
                  <a:pt x="917352" y="35152"/>
                </a:cubicBezTo>
                <a:cubicBezTo>
                  <a:pt x="919219" y="40667"/>
                  <a:pt x="920029" y="46486"/>
                  <a:pt x="919734" y="52297"/>
                </a:cubicBezTo>
                <a:lnTo>
                  <a:pt x="919734" y="85444"/>
                </a:lnTo>
                <a:lnTo>
                  <a:pt x="911733" y="85444"/>
                </a:lnTo>
                <a:lnTo>
                  <a:pt x="911733" y="52297"/>
                </a:lnTo>
                <a:cubicBezTo>
                  <a:pt x="911990" y="47772"/>
                  <a:pt x="911504" y="43239"/>
                  <a:pt x="910304" y="38867"/>
                </a:cubicBezTo>
                <a:cubicBezTo>
                  <a:pt x="909428" y="36419"/>
                  <a:pt x="907751" y="34333"/>
                  <a:pt x="905541" y="32961"/>
                </a:cubicBezTo>
                <a:cubicBezTo>
                  <a:pt x="903170" y="31418"/>
                  <a:pt x="900369" y="30646"/>
                  <a:pt x="897541" y="30770"/>
                </a:cubicBezTo>
                <a:cubicBezTo>
                  <a:pt x="893807" y="30713"/>
                  <a:pt x="890159" y="31885"/>
                  <a:pt x="887158" y="34104"/>
                </a:cubicBezTo>
                <a:cubicBezTo>
                  <a:pt x="884034" y="36304"/>
                  <a:pt x="881643" y="39390"/>
                  <a:pt x="880300" y="42962"/>
                </a:cubicBezTo>
                <a:cubicBezTo>
                  <a:pt x="878500" y="49144"/>
                  <a:pt x="877757" y="55583"/>
                  <a:pt x="878109" y="62012"/>
                </a:cubicBezTo>
                <a:lnTo>
                  <a:pt x="878109" y="85825"/>
                </a:lnTo>
                <a:lnTo>
                  <a:pt x="870394" y="85825"/>
                </a:lnTo>
                <a:lnTo>
                  <a:pt x="870394" y="54678"/>
                </a:lnTo>
                <a:cubicBezTo>
                  <a:pt x="870623" y="49687"/>
                  <a:pt x="870175" y="44686"/>
                  <a:pt x="869061" y="39819"/>
                </a:cubicBezTo>
                <a:cubicBezTo>
                  <a:pt x="868194" y="37238"/>
                  <a:pt x="866527" y="34999"/>
                  <a:pt x="864298" y="33437"/>
                </a:cubicBezTo>
                <a:cubicBezTo>
                  <a:pt x="861888" y="31875"/>
                  <a:pt x="859069" y="31075"/>
                  <a:pt x="856202" y="31151"/>
                </a:cubicBezTo>
                <a:cubicBezTo>
                  <a:pt x="852554" y="31142"/>
                  <a:pt x="848991" y="32275"/>
                  <a:pt x="846010" y="34390"/>
                </a:cubicBezTo>
                <a:cubicBezTo>
                  <a:pt x="842867" y="36552"/>
                  <a:pt x="840447" y="39600"/>
                  <a:pt x="839057" y="43153"/>
                </a:cubicBezTo>
                <a:cubicBezTo>
                  <a:pt x="837276" y="48620"/>
                  <a:pt x="836504" y="54364"/>
                  <a:pt x="836771" y="60107"/>
                </a:cubicBezTo>
                <a:lnTo>
                  <a:pt x="836771" y="85825"/>
                </a:lnTo>
                <a:lnTo>
                  <a:pt x="828960" y="85825"/>
                </a:lnTo>
                <a:lnTo>
                  <a:pt x="829056" y="24674"/>
                </a:lnTo>
                <a:lnTo>
                  <a:pt x="836866" y="24674"/>
                </a:lnTo>
                <a:lnTo>
                  <a:pt x="836866" y="35152"/>
                </a:lnTo>
                <a:cubicBezTo>
                  <a:pt x="839105" y="31828"/>
                  <a:pt x="841953" y="28951"/>
                  <a:pt x="845248" y="26675"/>
                </a:cubicBezTo>
                <a:cubicBezTo>
                  <a:pt x="849011" y="24379"/>
                  <a:pt x="853325" y="23160"/>
                  <a:pt x="857726" y="23150"/>
                </a:cubicBezTo>
                <a:close/>
                <a:moveTo>
                  <a:pt x="321373" y="23149"/>
                </a:moveTo>
                <a:cubicBezTo>
                  <a:pt x="324259" y="23140"/>
                  <a:pt x="327107" y="23721"/>
                  <a:pt x="329755" y="24864"/>
                </a:cubicBezTo>
                <a:cubicBezTo>
                  <a:pt x="332222" y="25893"/>
                  <a:pt x="334442" y="27455"/>
                  <a:pt x="336232" y="29436"/>
                </a:cubicBezTo>
                <a:cubicBezTo>
                  <a:pt x="338194" y="31903"/>
                  <a:pt x="339671" y="34713"/>
                  <a:pt x="340614" y="37723"/>
                </a:cubicBezTo>
                <a:cubicBezTo>
                  <a:pt x="342804" y="33351"/>
                  <a:pt x="346091" y="29608"/>
                  <a:pt x="350139" y="26864"/>
                </a:cubicBezTo>
                <a:cubicBezTo>
                  <a:pt x="353882" y="24435"/>
                  <a:pt x="358254" y="23140"/>
                  <a:pt x="362712" y="23149"/>
                </a:cubicBezTo>
                <a:cubicBezTo>
                  <a:pt x="366655" y="23083"/>
                  <a:pt x="370532" y="24178"/>
                  <a:pt x="373856" y="26293"/>
                </a:cubicBezTo>
                <a:cubicBezTo>
                  <a:pt x="377047" y="28493"/>
                  <a:pt x="379523" y="31570"/>
                  <a:pt x="381000" y="35151"/>
                </a:cubicBezTo>
                <a:cubicBezTo>
                  <a:pt x="382781" y="40685"/>
                  <a:pt x="383552" y="46486"/>
                  <a:pt x="383286" y="52296"/>
                </a:cubicBezTo>
                <a:lnTo>
                  <a:pt x="383286" y="85443"/>
                </a:lnTo>
                <a:lnTo>
                  <a:pt x="375380" y="85443"/>
                </a:lnTo>
                <a:lnTo>
                  <a:pt x="375380" y="52296"/>
                </a:lnTo>
                <a:cubicBezTo>
                  <a:pt x="375637" y="47772"/>
                  <a:pt x="375152" y="43238"/>
                  <a:pt x="373951" y="38866"/>
                </a:cubicBezTo>
                <a:cubicBezTo>
                  <a:pt x="373046" y="36437"/>
                  <a:pt x="371370" y="34360"/>
                  <a:pt x="369189" y="32960"/>
                </a:cubicBezTo>
                <a:cubicBezTo>
                  <a:pt x="366808" y="31436"/>
                  <a:pt x="364017" y="30674"/>
                  <a:pt x="361188" y="30769"/>
                </a:cubicBezTo>
                <a:cubicBezTo>
                  <a:pt x="357454" y="30712"/>
                  <a:pt x="353806" y="31884"/>
                  <a:pt x="350806" y="34103"/>
                </a:cubicBezTo>
                <a:cubicBezTo>
                  <a:pt x="347681" y="36303"/>
                  <a:pt x="345291" y="39390"/>
                  <a:pt x="343948" y="42961"/>
                </a:cubicBezTo>
                <a:cubicBezTo>
                  <a:pt x="342100" y="49134"/>
                  <a:pt x="341357" y="55582"/>
                  <a:pt x="341757" y="62011"/>
                </a:cubicBezTo>
                <a:lnTo>
                  <a:pt x="341757" y="85824"/>
                </a:lnTo>
                <a:lnTo>
                  <a:pt x="333946" y="85824"/>
                </a:lnTo>
                <a:lnTo>
                  <a:pt x="333946" y="54677"/>
                </a:lnTo>
                <a:cubicBezTo>
                  <a:pt x="334213" y="49677"/>
                  <a:pt x="333727" y="44676"/>
                  <a:pt x="332518" y="39818"/>
                </a:cubicBezTo>
                <a:cubicBezTo>
                  <a:pt x="331679" y="37218"/>
                  <a:pt x="330003" y="34980"/>
                  <a:pt x="327755" y="33436"/>
                </a:cubicBezTo>
                <a:cubicBezTo>
                  <a:pt x="325345" y="31874"/>
                  <a:pt x="322526" y="31074"/>
                  <a:pt x="319659" y="31150"/>
                </a:cubicBezTo>
                <a:cubicBezTo>
                  <a:pt x="316039" y="31141"/>
                  <a:pt x="312505" y="32274"/>
                  <a:pt x="309562" y="34389"/>
                </a:cubicBezTo>
                <a:cubicBezTo>
                  <a:pt x="306419" y="36551"/>
                  <a:pt x="304000" y="39599"/>
                  <a:pt x="302609" y="43152"/>
                </a:cubicBezTo>
                <a:cubicBezTo>
                  <a:pt x="300828" y="48619"/>
                  <a:pt x="300056" y="54363"/>
                  <a:pt x="300323" y="60107"/>
                </a:cubicBezTo>
                <a:lnTo>
                  <a:pt x="300323" y="85824"/>
                </a:lnTo>
                <a:lnTo>
                  <a:pt x="292512" y="85824"/>
                </a:lnTo>
                <a:lnTo>
                  <a:pt x="292703" y="24674"/>
                </a:lnTo>
                <a:lnTo>
                  <a:pt x="300514" y="24674"/>
                </a:lnTo>
                <a:lnTo>
                  <a:pt x="300514" y="35151"/>
                </a:lnTo>
                <a:cubicBezTo>
                  <a:pt x="302752" y="31827"/>
                  <a:pt x="305600" y="28950"/>
                  <a:pt x="308895" y="26674"/>
                </a:cubicBezTo>
                <a:cubicBezTo>
                  <a:pt x="312648" y="24359"/>
                  <a:pt x="316963" y="23140"/>
                  <a:pt x="321373" y="23149"/>
                </a:cubicBezTo>
                <a:close/>
                <a:moveTo>
                  <a:pt x="508635" y="22959"/>
                </a:moveTo>
                <a:cubicBezTo>
                  <a:pt x="512921" y="22883"/>
                  <a:pt x="517131" y="24073"/>
                  <a:pt x="520731" y="26388"/>
                </a:cubicBezTo>
                <a:cubicBezTo>
                  <a:pt x="524237" y="28703"/>
                  <a:pt x="526961" y="32017"/>
                  <a:pt x="528542" y="35913"/>
                </a:cubicBezTo>
                <a:cubicBezTo>
                  <a:pt x="530475" y="41809"/>
                  <a:pt x="531314" y="48000"/>
                  <a:pt x="531018" y="54201"/>
                </a:cubicBezTo>
                <a:lnTo>
                  <a:pt x="531018" y="85443"/>
                </a:lnTo>
                <a:lnTo>
                  <a:pt x="523208" y="85443"/>
                </a:lnTo>
                <a:lnTo>
                  <a:pt x="523208" y="56868"/>
                </a:lnTo>
                <a:cubicBezTo>
                  <a:pt x="523379" y="52182"/>
                  <a:pt x="523094" y="47495"/>
                  <a:pt x="522351" y="42866"/>
                </a:cubicBezTo>
                <a:cubicBezTo>
                  <a:pt x="521789" y="39171"/>
                  <a:pt x="519931" y="35799"/>
                  <a:pt x="517112" y="33341"/>
                </a:cubicBezTo>
                <a:cubicBezTo>
                  <a:pt x="514216" y="31217"/>
                  <a:pt x="510692" y="30150"/>
                  <a:pt x="507111" y="30293"/>
                </a:cubicBezTo>
                <a:cubicBezTo>
                  <a:pt x="502415" y="30255"/>
                  <a:pt x="497872" y="31951"/>
                  <a:pt x="494347" y="35056"/>
                </a:cubicBezTo>
                <a:cubicBezTo>
                  <a:pt x="490709" y="37989"/>
                  <a:pt x="488127" y="42038"/>
                  <a:pt x="487013" y="46581"/>
                </a:cubicBezTo>
                <a:cubicBezTo>
                  <a:pt x="486060" y="52048"/>
                  <a:pt x="485670" y="57601"/>
                  <a:pt x="485870" y="63154"/>
                </a:cubicBezTo>
                <a:lnTo>
                  <a:pt x="485870" y="85443"/>
                </a:lnTo>
                <a:lnTo>
                  <a:pt x="478059" y="85443"/>
                </a:lnTo>
                <a:lnTo>
                  <a:pt x="478059" y="24673"/>
                </a:lnTo>
                <a:lnTo>
                  <a:pt x="485870" y="24673"/>
                </a:lnTo>
                <a:lnTo>
                  <a:pt x="485870" y="35532"/>
                </a:lnTo>
                <a:cubicBezTo>
                  <a:pt x="488623" y="31665"/>
                  <a:pt x="492166" y="28417"/>
                  <a:pt x="496252" y="26007"/>
                </a:cubicBezTo>
                <a:cubicBezTo>
                  <a:pt x="500062" y="23988"/>
                  <a:pt x="504320" y="22940"/>
                  <a:pt x="508635" y="22959"/>
                </a:cubicBezTo>
                <a:close/>
                <a:moveTo>
                  <a:pt x="599218" y="22769"/>
                </a:moveTo>
                <a:cubicBezTo>
                  <a:pt x="603914" y="22712"/>
                  <a:pt x="608553" y="23788"/>
                  <a:pt x="612744" y="25913"/>
                </a:cubicBezTo>
                <a:cubicBezTo>
                  <a:pt x="616954" y="28227"/>
                  <a:pt x="620573" y="31485"/>
                  <a:pt x="623316" y="35438"/>
                </a:cubicBezTo>
                <a:lnTo>
                  <a:pt x="623316" y="24674"/>
                </a:lnTo>
                <a:lnTo>
                  <a:pt x="631127" y="24674"/>
                </a:lnTo>
                <a:lnTo>
                  <a:pt x="631127" y="85444"/>
                </a:lnTo>
                <a:lnTo>
                  <a:pt x="623412" y="85444"/>
                </a:lnTo>
                <a:lnTo>
                  <a:pt x="623412" y="74966"/>
                </a:lnTo>
                <a:cubicBezTo>
                  <a:pt x="620449" y="78700"/>
                  <a:pt x="616716" y="81758"/>
                  <a:pt x="612458" y="83920"/>
                </a:cubicBezTo>
                <a:cubicBezTo>
                  <a:pt x="608295" y="86015"/>
                  <a:pt x="603685" y="87063"/>
                  <a:pt x="599028" y="86968"/>
                </a:cubicBezTo>
                <a:cubicBezTo>
                  <a:pt x="590684" y="87015"/>
                  <a:pt x="582702" y="83558"/>
                  <a:pt x="577025" y="77443"/>
                </a:cubicBezTo>
                <a:cubicBezTo>
                  <a:pt x="570862" y="71480"/>
                  <a:pt x="567414" y="63251"/>
                  <a:pt x="567500" y="54678"/>
                </a:cubicBezTo>
                <a:cubicBezTo>
                  <a:pt x="567424" y="46220"/>
                  <a:pt x="570872" y="38105"/>
                  <a:pt x="577025" y="32294"/>
                </a:cubicBezTo>
                <a:cubicBezTo>
                  <a:pt x="582740" y="26122"/>
                  <a:pt x="590808" y="22655"/>
                  <a:pt x="599218" y="22769"/>
                </a:cubicBezTo>
                <a:close/>
                <a:moveTo>
                  <a:pt x="428911" y="22769"/>
                </a:moveTo>
                <a:cubicBezTo>
                  <a:pt x="433607" y="22712"/>
                  <a:pt x="438246" y="23788"/>
                  <a:pt x="442437" y="25912"/>
                </a:cubicBezTo>
                <a:cubicBezTo>
                  <a:pt x="446647" y="28227"/>
                  <a:pt x="450266" y="31484"/>
                  <a:pt x="453009" y="35437"/>
                </a:cubicBezTo>
                <a:lnTo>
                  <a:pt x="453009" y="24674"/>
                </a:lnTo>
                <a:lnTo>
                  <a:pt x="460820" y="24674"/>
                </a:lnTo>
                <a:lnTo>
                  <a:pt x="460820" y="85443"/>
                </a:lnTo>
                <a:lnTo>
                  <a:pt x="453105" y="85443"/>
                </a:lnTo>
                <a:lnTo>
                  <a:pt x="453105" y="74966"/>
                </a:lnTo>
                <a:cubicBezTo>
                  <a:pt x="450162" y="78719"/>
                  <a:pt x="446418" y="81786"/>
                  <a:pt x="442151" y="83919"/>
                </a:cubicBezTo>
                <a:cubicBezTo>
                  <a:pt x="437988" y="86015"/>
                  <a:pt x="433378" y="87063"/>
                  <a:pt x="428721" y="86967"/>
                </a:cubicBezTo>
                <a:cubicBezTo>
                  <a:pt x="420377" y="87015"/>
                  <a:pt x="412395" y="83557"/>
                  <a:pt x="406718" y="77442"/>
                </a:cubicBezTo>
                <a:cubicBezTo>
                  <a:pt x="400555" y="71480"/>
                  <a:pt x="397107" y="63250"/>
                  <a:pt x="397193" y="54677"/>
                </a:cubicBezTo>
                <a:cubicBezTo>
                  <a:pt x="397155" y="46229"/>
                  <a:pt x="400603" y="38132"/>
                  <a:pt x="406718" y="32294"/>
                </a:cubicBezTo>
                <a:cubicBezTo>
                  <a:pt x="412452" y="26141"/>
                  <a:pt x="420501" y="22683"/>
                  <a:pt x="428911" y="22769"/>
                </a:cubicBezTo>
                <a:close/>
                <a:moveTo>
                  <a:pt x="48863" y="1529"/>
                </a:moveTo>
                <a:lnTo>
                  <a:pt x="56674" y="1529"/>
                </a:lnTo>
                <a:lnTo>
                  <a:pt x="56674" y="85730"/>
                </a:lnTo>
                <a:lnTo>
                  <a:pt x="48863" y="85730"/>
                </a:lnTo>
                <a:close/>
                <a:moveTo>
                  <a:pt x="148209" y="1147"/>
                </a:moveTo>
                <a:lnTo>
                  <a:pt x="156020" y="1528"/>
                </a:lnTo>
                <a:lnTo>
                  <a:pt x="156020" y="85729"/>
                </a:lnTo>
                <a:lnTo>
                  <a:pt x="148305" y="85729"/>
                </a:lnTo>
                <a:lnTo>
                  <a:pt x="148305" y="75251"/>
                </a:lnTo>
                <a:cubicBezTo>
                  <a:pt x="145342" y="78985"/>
                  <a:pt x="141609" y="82042"/>
                  <a:pt x="137351" y="84205"/>
                </a:cubicBezTo>
                <a:cubicBezTo>
                  <a:pt x="133188" y="86300"/>
                  <a:pt x="128578" y="87348"/>
                  <a:pt x="123921" y="87253"/>
                </a:cubicBezTo>
                <a:cubicBezTo>
                  <a:pt x="115577" y="87300"/>
                  <a:pt x="107595" y="83843"/>
                  <a:pt x="101918" y="77728"/>
                </a:cubicBezTo>
                <a:cubicBezTo>
                  <a:pt x="95755" y="71765"/>
                  <a:pt x="92307" y="63535"/>
                  <a:pt x="92393" y="54963"/>
                </a:cubicBezTo>
                <a:cubicBezTo>
                  <a:pt x="92355" y="46514"/>
                  <a:pt x="95803" y="38418"/>
                  <a:pt x="101918" y="32579"/>
                </a:cubicBezTo>
                <a:cubicBezTo>
                  <a:pt x="107633" y="26407"/>
                  <a:pt x="115701" y="22940"/>
                  <a:pt x="124111" y="23054"/>
                </a:cubicBezTo>
                <a:cubicBezTo>
                  <a:pt x="128807" y="22997"/>
                  <a:pt x="133446" y="24073"/>
                  <a:pt x="137637" y="26197"/>
                </a:cubicBezTo>
                <a:cubicBezTo>
                  <a:pt x="141847" y="28512"/>
                  <a:pt x="145466" y="31769"/>
                  <a:pt x="148209" y="35722"/>
                </a:cubicBezTo>
                <a:close/>
                <a:moveTo>
                  <a:pt x="550450" y="4"/>
                </a:moveTo>
                <a:cubicBezTo>
                  <a:pt x="552183" y="-63"/>
                  <a:pt x="553850" y="633"/>
                  <a:pt x="555022" y="1909"/>
                </a:cubicBezTo>
                <a:cubicBezTo>
                  <a:pt x="556260" y="3109"/>
                  <a:pt x="556946" y="4757"/>
                  <a:pt x="556927" y="6481"/>
                </a:cubicBezTo>
                <a:cubicBezTo>
                  <a:pt x="556927" y="8167"/>
                  <a:pt x="556241" y="9786"/>
                  <a:pt x="555022" y="10958"/>
                </a:cubicBezTo>
                <a:cubicBezTo>
                  <a:pt x="553822" y="12196"/>
                  <a:pt x="552174" y="12882"/>
                  <a:pt x="550450" y="12863"/>
                </a:cubicBezTo>
                <a:cubicBezTo>
                  <a:pt x="548764" y="12863"/>
                  <a:pt x="547144" y="12177"/>
                  <a:pt x="545973" y="10958"/>
                </a:cubicBezTo>
                <a:cubicBezTo>
                  <a:pt x="544754" y="9786"/>
                  <a:pt x="544068" y="8167"/>
                  <a:pt x="544068" y="6481"/>
                </a:cubicBezTo>
                <a:cubicBezTo>
                  <a:pt x="544049" y="4757"/>
                  <a:pt x="544735" y="3109"/>
                  <a:pt x="545973" y="1909"/>
                </a:cubicBezTo>
                <a:cubicBezTo>
                  <a:pt x="547116" y="652"/>
                  <a:pt x="548754" y="-44"/>
                  <a:pt x="550450" y="4"/>
                </a:cubicBezTo>
                <a:close/>
                <a:moveTo>
                  <a:pt x="75628" y="4"/>
                </a:moveTo>
                <a:cubicBezTo>
                  <a:pt x="77362" y="-63"/>
                  <a:pt x="79029" y="633"/>
                  <a:pt x="80200" y="1909"/>
                </a:cubicBezTo>
                <a:cubicBezTo>
                  <a:pt x="81439" y="3109"/>
                  <a:pt x="82124" y="4757"/>
                  <a:pt x="82105" y="6481"/>
                </a:cubicBezTo>
                <a:cubicBezTo>
                  <a:pt x="82105" y="8167"/>
                  <a:pt x="81420" y="9786"/>
                  <a:pt x="80200" y="10958"/>
                </a:cubicBezTo>
                <a:cubicBezTo>
                  <a:pt x="79000" y="12196"/>
                  <a:pt x="77352" y="12882"/>
                  <a:pt x="75628" y="12863"/>
                </a:cubicBezTo>
                <a:cubicBezTo>
                  <a:pt x="73942" y="12863"/>
                  <a:pt x="72323" y="12177"/>
                  <a:pt x="71152" y="10958"/>
                </a:cubicBezTo>
                <a:cubicBezTo>
                  <a:pt x="69932" y="9786"/>
                  <a:pt x="69247" y="8167"/>
                  <a:pt x="69247" y="6481"/>
                </a:cubicBezTo>
                <a:cubicBezTo>
                  <a:pt x="69228" y="4757"/>
                  <a:pt x="69913" y="3109"/>
                  <a:pt x="71152" y="1909"/>
                </a:cubicBezTo>
                <a:cubicBezTo>
                  <a:pt x="72295" y="652"/>
                  <a:pt x="73933" y="-44"/>
                  <a:pt x="75628" y="4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800" dirty="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3" r:id="rId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17"/>
          <p:cNvSpPr/>
          <p:nvPr/>
        </p:nvSpPr>
        <p:spPr>
          <a:xfrm>
            <a:off x="6379900" y="2507500"/>
            <a:ext cx="1467600" cy="14676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18" name="Google Shape;118;p17"/>
          <p:cNvSpPr/>
          <p:nvPr/>
        </p:nvSpPr>
        <p:spPr>
          <a:xfrm>
            <a:off x="2329908" y="2880406"/>
            <a:ext cx="7595480" cy="721788"/>
          </a:xfrm>
          <a:prstGeom prst="rect">
            <a:avLst/>
          </a:prstGeom>
        </p:spPr>
        <p:txBody>
          <a:bodyPr>
            <a:prstTxWarp prst="textPlain">
              <a:avLst/>
            </a:prstTxWarp>
          </a:bodyPr>
          <a:lstStyle/>
          <a:p>
            <a:pPr lvl="0" algn="ctr"/>
            <a:r>
              <a:rPr lang="en-US" i="1" dirty="0">
                <a:ln w="19050" cap="flat" cmpd="sng">
                  <a:solidFill>
                    <a:schemeClr val="dk1"/>
                  </a:solidFill>
                  <a:prstDash val="solid"/>
                  <a:round/>
                  <a:headEnd type="none" w="sm" len="sm"/>
                  <a:tailEnd type="none" w="sm" len="sm"/>
                </a:ln>
                <a:noFill/>
                <a:latin typeface="Calistoga"/>
              </a:rPr>
              <a:t>Blind Youth Forum</a:t>
            </a:r>
            <a:endParaRPr b="0" i="1" dirty="0">
              <a:ln w="19050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  <a:noFill/>
              <a:latin typeface="Calistoga"/>
            </a:endParaRPr>
          </a:p>
        </p:txBody>
      </p:sp>
      <p:sp>
        <p:nvSpPr>
          <p:cNvPr id="119" name="Google Shape;119;p17"/>
          <p:cNvSpPr txBox="1">
            <a:spLocks noGrp="1"/>
          </p:cNvSpPr>
          <p:nvPr>
            <p:ph type="subTitle" idx="1"/>
          </p:nvPr>
        </p:nvSpPr>
        <p:spPr>
          <a:xfrm>
            <a:off x="377400" y="5925775"/>
            <a:ext cx="11500500" cy="58650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3000" dirty="0"/>
              <a:t>Employment Experience of the Blind from the Philippines</a:t>
            </a:r>
            <a:endParaRPr sz="3000" dirty="0"/>
          </a:p>
        </p:txBody>
      </p:sp>
      <p:sp>
        <p:nvSpPr>
          <p:cNvPr id="120" name="Google Shape;120;p17"/>
          <p:cNvSpPr txBox="1">
            <a:spLocks noGrp="1"/>
          </p:cNvSpPr>
          <p:nvPr>
            <p:ph type="title"/>
          </p:nvPr>
        </p:nvSpPr>
        <p:spPr>
          <a:xfrm>
            <a:off x="662680" y="1061156"/>
            <a:ext cx="11215220" cy="1727201"/>
          </a:xfrm>
          <a:prstGeom prst="rect">
            <a:avLst/>
          </a:prstGeom>
        </p:spPr>
        <p:txBody>
          <a:bodyPr spcFirstLastPara="1" wrap="square" lIns="121900" tIns="121900" rIns="121900" bIns="12190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600" dirty="0"/>
              <a:t>Blind Youth Forum</a:t>
            </a:r>
            <a:endParaRPr sz="9600" dirty="0"/>
          </a:p>
        </p:txBody>
      </p:sp>
    </p:spTree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769434"/>
            <a:ext cx="8284500" cy="1735316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800" dirty="0"/>
              <a:t>Key Points</a:t>
            </a:r>
            <a:endParaRPr sz="88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352907"/>
            <a:ext cx="10045308" cy="3847171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Installation of screen readers or accessible software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Adjustments like extended time for tests or alternative formats for interviews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Clear communication of specific needs to employers.</a:t>
            </a:r>
          </a:p>
        </p:txBody>
      </p:sp>
    </p:spTree>
    <p:extLst>
      <p:ext uri="{BB962C8B-B14F-4D97-AF65-F5344CB8AC3E}">
        <p14:creationId xmlns:p14="http://schemas.microsoft.com/office/powerpoint/2010/main" val="336073543"/>
      </p:ext>
    </p:extLst>
  </p:cSld>
  <p:clrMapOvr>
    <a:masterClrMapping/>
  </p:clrMapOvr>
  <p:transition spd="slow">
    <p:cover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580044" y="731387"/>
            <a:ext cx="8284500" cy="1701424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800" dirty="0"/>
              <a:t>Conclusion</a:t>
            </a:r>
            <a:endParaRPr sz="88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4" y="2196789"/>
            <a:ext cx="9875975" cy="4047893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0" indent="0">
              <a:buNone/>
            </a:pPr>
            <a:r>
              <a:rPr lang="en-US" sz="3600" dirty="0">
                <a:latin typeface="Calibri" panose="020F0502020204030204" pitchFamily="34" charset="0"/>
              </a:rPr>
              <a:t>Companies offering accommodations, such as screen readers or alternative interview methods, demonstrate inclusion. It’s vital to communicate needs in advance to ensure a smooth process.</a:t>
            </a:r>
          </a:p>
        </p:txBody>
      </p:sp>
    </p:spTree>
    <p:extLst>
      <p:ext uri="{BB962C8B-B14F-4D97-AF65-F5344CB8AC3E}">
        <p14:creationId xmlns:p14="http://schemas.microsoft.com/office/powerpoint/2010/main" val="351688520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>
        <p14:flash/>
      </p:transition>
    </mc:Choice>
    <mc:Fallback>
      <p:transition spd="slow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816231"/>
            <a:ext cx="9680000" cy="1753907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Interview and Hiring Process</a:t>
            </a:r>
            <a:endParaRPr sz="72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743200"/>
            <a:ext cx="8284500" cy="3499556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0" indent="0">
              <a:buNone/>
            </a:pPr>
            <a:endParaRPr lang="en-US" sz="3600" dirty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en-US" sz="3600" dirty="0">
                <a:latin typeface="Calibri" panose="020F0502020204030204" pitchFamily="34" charset="0"/>
              </a:rPr>
              <a:t>How do you inform employers that you need accessibility and reasonable accommodation for the recruitment process?</a:t>
            </a:r>
          </a:p>
        </p:txBody>
      </p:sp>
    </p:spTree>
    <p:extLst>
      <p:ext uri="{BB962C8B-B14F-4D97-AF65-F5344CB8AC3E}">
        <p14:creationId xmlns:p14="http://schemas.microsoft.com/office/powerpoint/2010/main" val="4202797753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1175438"/>
            <a:ext cx="8284500" cy="1790786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Key Points</a:t>
            </a:r>
            <a:endParaRPr sz="80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4" y="2789649"/>
            <a:ext cx="9571175" cy="3622301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4000" dirty="0">
                <a:latin typeface="Calibri" panose="020F0502020204030204" pitchFamily="34" charset="0"/>
              </a:rPr>
              <a:t>Organizations (like ATRIEV) assist in coordinating accommodations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4000" dirty="0">
                <a:latin typeface="Calibri" panose="020F0502020204030204" pitchFamily="34" charset="0"/>
              </a:rPr>
              <a:t>Informing the employer directly during the application or interview stage.</a:t>
            </a:r>
          </a:p>
        </p:txBody>
      </p:sp>
    </p:spTree>
    <p:extLst>
      <p:ext uri="{BB962C8B-B14F-4D97-AF65-F5344CB8AC3E}">
        <p14:creationId xmlns:p14="http://schemas.microsoft.com/office/powerpoint/2010/main" val="318240982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513137" y="816232"/>
            <a:ext cx="8284500" cy="167049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Conclusion</a:t>
            </a:r>
            <a:endParaRPr sz="72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4" y="2341755"/>
            <a:ext cx="9977575" cy="3936381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Proactively informing employers about specific needs and, if possible, leveraging support from advocacy groups ensures the right accommodations are provided.</a:t>
            </a:r>
          </a:p>
        </p:txBody>
      </p:sp>
    </p:spTree>
    <p:extLst>
      <p:ext uri="{BB962C8B-B14F-4D97-AF65-F5344CB8AC3E}">
        <p14:creationId xmlns:p14="http://schemas.microsoft.com/office/powerpoint/2010/main" val="3873207619"/>
      </p:ext>
    </p:extLst>
  </p:cSld>
  <p:clrMapOvr>
    <a:masterClrMapping/>
  </p:clrMapOvr>
  <p:transition spd="slow">
    <p:push dir="u"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847493"/>
            <a:ext cx="9074464" cy="182880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r>
              <a:rPr lang="en-PH" sz="5400" dirty="0"/>
              <a:t>Training and Development</a:t>
            </a:r>
            <a:endParaRPr sz="138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430965"/>
            <a:ext cx="8284500" cy="3813717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What are some common challenges you face during the initial orientation process, and what solutions have worked for you?</a:t>
            </a:r>
          </a:p>
        </p:txBody>
      </p:sp>
    </p:spTree>
    <p:extLst>
      <p:ext uri="{BB962C8B-B14F-4D97-AF65-F5344CB8AC3E}">
        <p14:creationId xmlns:p14="http://schemas.microsoft.com/office/powerpoint/2010/main" val="3748581687"/>
      </p:ext>
    </p:extLst>
  </p:cSld>
  <p:clrMapOvr>
    <a:masterClrMapping/>
  </p:clrMapOvr>
  <p:transition spd="slow">
    <p:wipe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747132"/>
            <a:ext cx="8284500" cy="1757618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Key Points</a:t>
            </a:r>
            <a:endParaRPr sz="72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341756"/>
            <a:ext cx="9988864" cy="4036742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Adapting to a new work environment and people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Support from trainers and fellow visually impaired colleagues eases the transition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Observing, learning, and asking questions help in settling in</a:t>
            </a:r>
          </a:p>
        </p:txBody>
      </p:sp>
    </p:spTree>
    <p:extLst>
      <p:ext uri="{BB962C8B-B14F-4D97-AF65-F5344CB8AC3E}">
        <p14:creationId xmlns:p14="http://schemas.microsoft.com/office/powerpoint/2010/main" val="15375243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:split orient="vert"/>
      </p:transition>
    </mc:Choice>
    <mc:Fallback>
      <p:transition spd="slow">
        <p:split orient="vert"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858644"/>
            <a:ext cx="8284500" cy="1646106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Conclusion</a:t>
            </a:r>
            <a:endParaRPr sz="72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570138"/>
            <a:ext cx="8284500" cy="335116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r>
              <a:rPr lang="en-US" sz="3600" dirty="0">
                <a:latin typeface="Calibri" panose="020F0502020204030204" pitchFamily="34" charset="0"/>
              </a:rPr>
              <a:t>Challenges during orientation can be mitigated by relying on available support systems, staying observant, and being proactive in seeking help when needed.</a:t>
            </a:r>
          </a:p>
        </p:txBody>
      </p:sp>
    </p:spTree>
    <p:extLst>
      <p:ext uri="{BB962C8B-B14F-4D97-AF65-F5344CB8AC3E}">
        <p14:creationId xmlns:p14="http://schemas.microsoft.com/office/powerpoint/2010/main" val="249181022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400">
        <p14:reveal/>
      </p:transition>
    </mc:Choice>
    <mc:Fallback>
      <p:transition spd="slow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724829"/>
            <a:ext cx="9680000" cy="1779921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6000" dirty="0"/>
              <a:t>Training and Development</a:t>
            </a:r>
            <a:endParaRPr sz="60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504750"/>
            <a:ext cx="8284500" cy="3728782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0" indent="0">
              <a:buNone/>
            </a:pPr>
            <a:r>
              <a:rPr lang="en-US" sz="3600" dirty="0">
                <a:latin typeface="Calibri" panose="020F0502020204030204" pitchFamily="34" charset="0"/>
              </a:rPr>
              <a:t>When there’s a gap between the skills learned at university and those required by employers, what strategies do you use to gain the necessary skills for your job?</a:t>
            </a:r>
          </a:p>
        </p:txBody>
      </p:sp>
    </p:spTree>
    <p:extLst>
      <p:ext uri="{BB962C8B-B14F-4D97-AF65-F5344CB8AC3E}">
        <p14:creationId xmlns:p14="http://schemas.microsoft.com/office/powerpoint/2010/main" val="318206254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6600" dirty="0"/>
              <a:t>Key Points</a:t>
            </a:r>
            <a:endParaRPr sz="66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504750"/>
            <a:ext cx="9988864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Company-provided training and mentorship programs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Online tutorials, seminars, and self-study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Additional skill training before applying for jobs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Learning from experienced peers and mentors</a:t>
            </a:r>
          </a:p>
        </p:txBody>
      </p:sp>
    </p:spTree>
    <p:extLst>
      <p:ext uri="{BB962C8B-B14F-4D97-AF65-F5344CB8AC3E}">
        <p14:creationId xmlns:p14="http://schemas.microsoft.com/office/powerpoint/2010/main" val="4085071253"/>
      </p:ext>
    </p:extLst>
  </p:cSld>
  <p:clrMapOvr>
    <a:masterClrMapping/>
  </p:clrMapOvr>
  <p:transition spd="med">
    <p:pull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20"/>
          <p:cNvSpPr/>
          <p:nvPr/>
        </p:nvSpPr>
        <p:spPr>
          <a:xfrm>
            <a:off x="98882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55" name="Google Shape;155;p20"/>
          <p:cNvSpPr txBox="1">
            <a:spLocks noGrp="1"/>
          </p:cNvSpPr>
          <p:nvPr>
            <p:ph type="title"/>
          </p:nvPr>
        </p:nvSpPr>
        <p:spPr>
          <a:xfrm>
            <a:off x="1504925" y="825190"/>
            <a:ext cx="9519000" cy="1627585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Key Areas</a:t>
            </a:r>
            <a:endParaRPr sz="8000" dirty="0"/>
          </a:p>
        </p:txBody>
      </p:sp>
      <p:sp>
        <p:nvSpPr>
          <p:cNvPr id="156" name="Google Shape;156;p20"/>
          <p:cNvSpPr txBox="1">
            <a:spLocks noGrp="1"/>
          </p:cNvSpPr>
          <p:nvPr>
            <p:ph type="body" idx="1"/>
          </p:nvPr>
        </p:nvSpPr>
        <p:spPr>
          <a:xfrm>
            <a:off x="1504925" y="2241395"/>
            <a:ext cx="9519000" cy="3646449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Wingdings" panose="05000000000000000000" pitchFamily="2" charset="2"/>
              <a:buChar char="ü"/>
            </a:pPr>
            <a:r>
              <a:rPr lang="en-US" sz="3600" dirty="0"/>
              <a:t>Job Search and Application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US" sz="3600" dirty="0"/>
              <a:t>Interview and Hiring Process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PH" sz="3600" dirty="0"/>
              <a:t>Training and Development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PH" sz="3600" dirty="0"/>
              <a:t>Accessibility and accommodation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en-PH" sz="3600" dirty="0"/>
              <a:t>Organizational Culture and Inclusivity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:split orient="vert"/>
      </p:transition>
    </mc:Choice>
    <mc:Fallback>
      <p:transition spd="slow">
        <p:split orient="vert"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575982D8-0FB9-B4F4-7994-40978CB5511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50DB2DC3-D94E-CCEF-191E-735D703460AD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0D046EBD-9A8D-4D45-CA06-4909DE59A4B8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Conclusion</a:t>
            </a:r>
            <a:endParaRPr sz="72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836E2075-3475-8251-98AE-0DD5EC3A40FB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504750"/>
            <a:ext cx="10011442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r>
              <a:rPr lang="en-US" sz="4000" dirty="0">
                <a:latin typeface="Calibri" panose="020F0502020204030204" pitchFamily="34" charset="0"/>
              </a:rPr>
              <a:t>Addressing skill gaps requires continuous learning through formal training, online resources, and guidance from colleagues or mentors.</a:t>
            </a:r>
          </a:p>
        </p:txBody>
      </p:sp>
    </p:spTree>
    <p:extLst>
      <p:ext uri="{BB962C8B-B14F-4D97-AF65-F5344CB8AC3E}">
        <p14:creationId xmlns:p14="http://schemas.microsoft.com/office/powerpoint/2010/main" val="3116182747"/>
      </p:ext>
    </p:extLst>
  </p:cSld>
  <p:clrMapOvr>
    <a:masterClrMapping/>
  </p:clrMapOvr>
  <p:transition spd="slow">
    <p:cover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94CEF47C-69F1-18C1-3084-D82234FC646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CDEC6FD8-1D34-8E91-D6AF-8EE39A30F550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C15BA2C3-6D7D-ECF5-B27E-38380744FF0B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9966286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6000" dirty="0"/>
              <a:t>Training and Development</a:t>
            </a:r>
            <a:endParaRPr sz="60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31A3E4E2-EAF8-704D-95A6-356006D6431C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504750"/>
            <a:ext cx="10124332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400" dirty="0">
                <a:latin typeface="Calibri" panose="020F0502020204030204" pitchFamily="34" charset="0"/>
              </a:rPr>
              <a:t>Does your company offer a clear career path or advancement system? If so, how are you able to plan and pursue your career growth?</a:t>
            </a:r>
          </a:p>
        </p:txBody>
      </p:sp>
    </p:spTree>
    <p:extLst>
      <p:ext uri="{BB962C8B-B14F-4D97-AF65-F5344CB8AC3E}">
        <p14:creationId xmlns:p14="http://schemas.microsoft.com/office/powerpoint/2010/main" val="407645269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>
        <p14:flash/>
      </p:transition>
    </mc:Choice>
    <mc:Fallback>
      <p:transition spd="slow">
        <p:fade/>
      </p:transition>
    </mc:Fallback>
  </mc:AlternateContent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8C39CC10-8F51-CE71-42DD-3728FB7F8A3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74E94DF1-733A-EE9D-D8EE-BAAD59F5A63E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E9F473F7-9520-B1C8-6445-AA051AA78915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Key Points</a:t>
            </a:r>
            <a:endParaRPr sz="72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E043ADF8-DAA7-85C5-19E5-8E1DF08B7038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504750"/>
            <a:ext cx="9388750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Companies offering mentorship, upskilling opportunities, and promotion systems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Employees can explore internal job openings or new roles within the company</a:t>
            </a:r>
          </a:p>
        </p:txBody>
      </p:sp>
    </p:spTree>
    <p:extLst>
      <p:ext uri="{BB962C8B-B14F-4D97-AF65-F5344CB8AC3E}">
        <p14:creationId xmlns:p14="http://schemas.microsoft.com/office/powerpoint/2010/main" val="2213536006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5D2D264E-E9B4-723A-297C-EAAC6773E12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86080697-AAD6-435C-E9C7-3188632C20A6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578E64E5-C1AF-98D3-5F83-8BD5A6ADBA24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Conclusion</a:t>
            </a:r>
            <a:endParaRPr sz="80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ADB33D08-7EB6-1503-BE3F-469D7BBDBD69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4" y="2504750"/>
            <a:ext cx="9853397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Employees can plan career growth by engaging in mentorship programs, taking advantage of upskilling opportunities, and having regular discussions with supervisors about aspirations.</a:t>
            </a:r>
          </a:p>
        </p:txBody>
      </p:sp>
    </p:spTree>
    <p:extLst>
      <p:ext uri="{BB962C8B-B14F-4D97-AF65-F5344CB8AC3E}">
        <p14:creationId xmlns:p14="http://schemas.microsoft.com/office/powerpoint/2010/main" val="115484698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3600273E-9605-B4CC-381C-1C4FE0B66F7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D602E4CC-7107-04A6-B3BC-3F7234F690AE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2767230E-E791-1C66-A88E-9A4EF8C83F84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4" y="702527"/>
            <a:ext cx="10180775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r>
              <a:rPr lang="en-PH" sz="4400" dirty="0"/>
              <a:t>Accessibility and accommodation</a:t>
            </a:r>
            <a:endParaRPr sz="96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0083FE5D-D28A-8176-BCFF-5A42F3F86555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4" y="2504750"/>
            <a:ext cx="9571175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How do you communicate with HR or management about the accessibility tools and accommodations you need, like screen readers or adjustments to work processes?</a:t>
            </a:r>
            <a:endParaRPr lang="en-PH" sz="4000" dirty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4159441"/>
      </p:ext>
    </p:extLst>
  </p:cSld>
  <p:clrMapOvr>
    <a:masterClrMapping/>
  </p:clrMapOvr>
  <p:transition spd="slow">
    <p:push dir="u"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268ADD16-B1DA-9CD8-B434-04351CB28BC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F12D82AE-ACEB-A640-74D7-C719FE9F3B6E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0946CA10-891A-A129-5424-84BF8BDD2511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Key Points</a:t>
            </a:r>
            <a:endParaRPr sz="80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388B9B6D-1381-567B-4E26-AF0D0EBB8374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494590"/>
            <a:ext cx="9388750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PH" sz="3600" dirty="0">
                <a:latin typeface="Calibri" panose="020F0502020204030204" pitchFamily="34" charset="0"/>
              </a:rPr>
              <a:t>Informing immediate </a:t>
            </a:r>
            <a:r>
              <a:rPr lang="en-US" sz="3600" dirty="0">
                <a:latin typeface="Calibri" panose="020F0502020204030204" pitchFamily="34" charset="0"/>
              </a:rPr>
              <a:t>supervisors, who then coordinate with HR or IT departments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Directly communicating specific needs to ensure accessibility tools are in place.</a:t>
            </a:r>
          </a:p>
        </p:txBody>
      </p:sp>
    </p:spTree>
    <p:extLst>
      <p:ext uri="{BB962C8B-B14F-4D97-AF65-F5344CB8AC3E}">
        <p14:creationId xmlns:p14="http://schemas.microsoft.com/office/powerpoint/2010/main" val="179418030"/>
      </p:ext>
    </p:extLst>
  </p:cSld>
  <p:clrMapOvr>
    <a:masterClrMapping/>
  </p:clrMapOvr>
  <p:transition spd="slow">
    <p:wipe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D96B4575-64BD-2D79-FFCE-C9F80B88F26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261D6D02-D57F-C472-114A-19C7B6AAAD55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89F8DF8A-8C26-96C5-8F99-40812552A301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Conclusion</a:t>
            </a:r>
            <a:endParaRPr sz="72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6F060393-FDF2-45DD-4EB9-90380E93BF53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504750"/>
            <a:ext cx="9388750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r>
              <a:rPr lang="en-US" sz="4000" dirty="0">
                <a:latin typeface="Calibri" panose="020F0502020204030204" pitchFamily="34" charset="0"/>
              </a:rPr>
              <a:t>Clear and proactive communication with supervisors or HR ensures that accommodations like screen readers or process adjustments are addressed promptly.</a:t>
            </a:r>
          </a:p>
        </p:txBody>
      </p:sp>
    </p:spTree>
    <p:extLst>
      <p:ext uri="{BB962C8B-B14F-4D97-AF65-F5344CB8AC3E}">
        <p14:creationId xmlns:p14="http://schemas.microsoft.com/office/powerpoint/2010/main" val="414759433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:split orient="vert"/>
      </p:transition>
    </mc:Choice>
    <mc:Fallback>
      <p:transition spd="slow">
        <p:split orient="vert"/>
      </p:transition>
    </mc:Fallback>
  </mc:AlternateContent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50751A43-C927-5AEC-B49B-7C17BA0A336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7501F436-BE66-B9F9-4E73-F1382EDC92C5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8826924E-A6F5-40F6-10D9-D78C9933B904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4" y="702527"/>
            <a:ext cx="9932419" cy="224387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Accessibility and Accommodation</a:t>
            </a:r>
            <a:endParaRPr sz="72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3E168C35-46E1-1BA7-DBE1-B03B2DF2D852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3081866"/>
            <a:ext cx="9785664" cy="3318933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400" dirty="0">
                <a:latin typeface="Calibri" panose="020F0502020204030204" pitchFamily="34" charset="0"/>
              </a:rPr>
              <a:t>How do you cope with situations when essential workplace applications or tools aren’t fully accessible?</a:t>
            </a:r>
          </a:p>
        </p:txBody>
      </p:sp>
    </p:spTree>
    <p:extLst>
      <p:ext uri="{BB962C8B-B14F-4D97-AF65-F5344CB8AC3E}">
        <p14:creationId xmlns:p14="http://schemas.microsoft.com/office/powerpoint/2010/main" val="105226239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400">
        <p14:reveal/>
      </p:transition>
    </mc:Choice>
    <mc:Fallback>
      <p:transition spd="slow">
        <p:fade/>
      </p:transition>
    </mc:Fallback>
  </mc:AlternateContent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2F4EDE37-1D56-92FF-C00B-169EC45FA00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97961A83-C713-A273-9D44-B696ADBA3A8B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7F531A20-A4E2-6D51-D317-FB2320F1B72C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Key Points</a:t>
            </a:r>
            <a:endParaRPr sz="80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6B4C5506-3488-32CA-43FF-2B6C85D5A563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4" y="2504750"/>
            <a:ext cx="9266375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PH" sz="3600" dirty="0">
                <a:latin typeface="Calibri" panose="020F0502020204030204" pitchFamily="34" charset="0"/>
              </a:rPr>
              <a:t>Using alternative devices like mobile phones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Seeking assistance from colleagues when necessary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Reaching out to developers to advocate for accessibility improvements</a:t>
            </a:r>
          </a:p>
        </p:txBody>
      </p:sp>
    </p:spTree>
    <p:extLst>
      <p:ext uri="{BB962C8B-B14F-4D97-AF65-F5344CB8AC3E}">
        <p14:creationId xmlns:p14="http://schemas.microsoft.com/office/powerpoint/2010/main" val="7339419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32B88022-3598-E279-D230-BEA9BE69533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0C7485CB-AC51-44CB-2934-8B33EEF19D45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52C9754C-089E-80C1-1FF5-FCA316952739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Conclusion</a:t>
            </a:r>
            <a:endParaRPr sz="72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84603A0A-C583-B781-C709-9056E7BB8307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4" y="2504750"/>
            <a:ext cx="9796953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Workplace accessibility challenges can often be mitigated by utilizing alternative tools, collaborating with colleagues, and advocating for inclusive development practices.</a:t>
            </a:r>
          </a:p>
        </p:txBody>
      </p:sp>
    </p:spTree>
    <p:extLst>
      <p:ext uri="{BB962C8B-B14F-4D97-AF65-F5344CB8AC3E}">
        <p14:creationId xmlns:p14="http://schemas.microsoft.com/office/powerpoint/2010/main" val="2352612427"/>
      </p:ext>
    </p:extLst>
  </p:cSld>
  <p:clrMapOvr>
    <a:masterClrMapping/>
  </p:clrMapOvr>
  <p:transition spd="med">
    <p:pull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20"/>
          <p:cNvSpPr/>
          <p:nvPr/>
        </p:nvSpPr>
        <p:spPr>
          <a:xfrm>
            <a:off x="98882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55" name="Google Shape;155;p20"/>
          <p:cNvSpPr txBox="1">
            <a:spLocks noGrp="1"/>
          </p:cNvSpPr>
          <p:nvPr>
            <p:ph type="title"/>
          </p:nvPr>
        </p:nvSpPr>
        <p:spPr>
          <a:xfrm>
            <a:off x="1304203" y="669073"/>
            <a:ext cx="9519000" cy="1901065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r>
              <a:rPr lang="en-PH" sz="5400" dirty="0"/>
              <a:t>Job Search and Application</a:t>
            </a:r>
            <a:endParaRPr sz="23900" dirty="0"/>
          </a:p>
        </p:txBody>
      </p:sp>
      <p:sp>
        <p:nvSpPr>
          <p:cNvPr id="156" name="Google Shape;156;p20"/>
          <p:cNvSpPr txBox="1">
            <a:spLocks noGrp="1"/>
          </p:cNvSpPr>
          <p:nvPr>
            <p:ph type="body" idx="1"/>
          </p:nvPr>
        </p:nvSpPr>
        <p:spPr>
          <a:xfrm>
            <a:off x="1504925" y="2252546"/>
            <a:ext cx="9519000" cy="3668752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22350" lvl="2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How do you cope with the accessibility challenge in finding job opportunities in mainstream web portals?</a:t>
            </a:r>
          </a:p>
        </p:txBody>
      </p:sp>
    </p:spTree>
    <p:extLst>
      <p:ext uri="{BB962C8B-B14F-4D97-AF65-F5344CB8AC3E}">
        <p14:creationId xmlns:p14="http://schemas.microsoft.com/office/powerpoint/2010/main" val="109867170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F8608A5A-074D-BCD2-6A06-931380AB419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DC53B352-C012-3E7B-F147-94BB3E50B969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3EB151BB-8834-9045-DD2D-DD0C7643BB2C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2266451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6600" dirty="0"/>
              <a:t>Accessibility and Accommodation</a:t>
            </a:r>
            <a:endParaRPr sz="66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D3D1A71B-A779-546F-F131-AB90C74FE405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968978"/>
            <a:ext cx="9661486" cy="3431822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800" dirty="0">
                <a:latin typeface="Calibri" panose="020F0502020204030204" pitchFamily="34" charset="0"/>
              </a:rPr>
              <a:t>How do you manage travel costs or the potential need to relocate closer to your workplace?</a:t>
            </a:r>
          </a:p>
        </p:txBody>
      </p:sp>
    </p:spTree>
    <p:extLst>
      <p:ext uri="{BB962C8B-B14F-4D97-AF65-F5344CB8AC3E}">
        <p14:creationId xmlns:p14="http://schemas.microsoft.com/office/powerpoint/2010/main" val="2708321873"/>
      </p:ext>
    </p:extLst>
  </p:cSld>
  <p:clrMapOvr>
    <a:masterClrMapping/>
  </p:clrMapOvr>
  <p:transition spd="slow">
    <p:cover/>
  </p:transition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B662762B-5B52-9150-FE29-5C1D0470574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CB897FE7-6B9F-0116-4243-4A0B2CBF8071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74933D0F-81BA-666F-669E-7815FA169F8D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6600" dirty="0"/>
              <a:t>Key Points</a:t>
            </a:r>
            <a:endParaRPr sz="66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C25E14A2-B87E-D462-2FDE-754179C3432B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4" y="2504750"/>
            <a:ext cx="9977575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Remote work arrangements reduce travel or relocation needs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Covering transportation costs from personal funds when needed</a:t>
            </a:r>
          </a:p>
        </p:txBody>
      </p:sp>
    </p:spTree>
    <p:extLst>
      <p:ext uri="{BB962C8B-B14F-4D97-AF65-F5344CB8AC3E}">
        <p14:creationId xmlns:p14="http://schemas.microsoft.com/office/powerpoint/2010/main" val="84395162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>
        <p14:flash/>
      </p:transition>
    </mc:Choice>
    <mc:Fallback>
      <p:transition spd="slow">
        <p:fade/>
      </p:transition>
    </mc:Fallback>
  </mc:AlternateContent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1C82E6E2-E635-3493-E24A-C79028443A6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7BA586A5-9F64-DF67-A9E7-A7108878074A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F33C1DF2-6F19-E897-06C2-3E7BEF9F3544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Conclusion</a:t>
            </a:r>
            <a:endParaRPr sz="80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1866416E-6207-4EDD-ADB9-7D73D9A1FD57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4" y="2504750"/>
            <a:ext cx="9875975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Flexible work policies, such as remote work, help manage travel costs, while employees can budget for transportation or explore relocation only if absolutely necessary.</a:t>
            </a:r>
          </a:p>
        </p:txBody>
      </p:sp>
    </p:spTree>
    <p:extLst>
      <p:ext uri="{BB962C8B-B14F-4D97-AF65-F5344CB8AC3E}">
        <p14:creationId xmlns:p14="http://schemas.microsoft.com/office/powerpoint/2010/main" val="2461261360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16F5CA33-85B3-15C7-B98D-71EFAA5E47B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284CAB8C-F920-013F-2FBB-330EF4C60E4F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7C63F881-928D-6EFC-6F55-EBC0ADFBABA7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4" y="702527"/>
            <a:ext cx="10282375" cy="2051962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r>
              <a:rPr lang="en-PH" sz="6000" dirty="0"/>
              <a:t>Organizational Culture and Inclusivity</a:t>
            </a:r>
            <a:endParaRPr sz="166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EB1E4602-AD86-0855-4D2D-23DF30F34AB0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754488"/>
            <a:ext cx="9988864" cy="3646311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400" dirty="0">
                <a:latin typeface="Calibri" panose="020F0502020204030204" pitchFamily="34" charset="0"/>
              </a:rPr>
              <a:t>In what ways can you help raise awareness and understanding of diversity and inclusion among your colleagues?</a:t>
            </a:r>
          </a:p>
        </p:txBody>
      </p:sp>
    </p:spTree>
    <p:extLst>
      <p:ext uri="{BB962C8B-B14F-4D97-AF65-F5344CB8AC3E}">
        <p14:creationId xmlns:p14="http://schemas.microsoft.com/office/powerpoint/2010/main" val="8110979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54E31397-9214-5B78-E85B-257B83B1571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489E7145-1B4B-3246-DA0E-C3CACC95B774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75745457-E3C1-7731-04D7-70029AA51AAE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Key Points</a:t>
            </a:r>
            <a:endParaRPr sz="80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5AEDB17A-CDDD-C339-4081-AF6E2E8FAF93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4" y="2504750"/>
            <a:ext cx="10225931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Participating in activities and organizations promoting inclusion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Encouraging colleagues to work with persons with disabilities (PWDs)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Demonstrating capabilities to break stereotypes</a:t>
            </a:r>
          </a:p>
        </p:txBody>
      </p:sp>
    </p:spTree>
    <p:extLst>
      <p:ext uri="{BB962C8B-B14F-4D97-AF65-F5344CB8AC3E}">
        <p14:creationId xmlns:p14="http://schemas.microsoft.com/office/powerpoint/2010/main" val="1601384071"/>
      </p:ext>
    </p:extLst>
  </p:cSld>
  <p:clrMapOvr>
    <a:masterClrMapping/>
  </p:clrMapOvr>
  <p:transition spd="slow">
    <p:push dir="u"/>
  </p:transition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03CC63AA-3F61-DF81-CB35-5F77EC9D46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613491B3-11DD-735F-831F-E93299401693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C1DAA397-BC39-7CA3-EE5D-B8D552AA903A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Conclusion</a:t>
            </a:r>
            <a:endParaRPr sz="72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1F845F7C-BEFE-A34E-BF9D-97EBCC9E9BE3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504750"/>
            <a:ext cx="9680000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Awareness is raised through active participation in inclusion programs and leading by example to show the potential and contributions of PWDs in the workplace.</a:t>
            </a:r>
          </a:p>
        </p:txBody>
      </p:sp>
    </p:spTree>
    <p:extLst>
      <p:ext uri="{BB962C8B-B14F-4D97-AF65-F5344CB8AC3E}">
        <p14:creationId xmlns:p14="http://schemas.microsoft.com/office/powerpoint/2010/main" val="1988167334"/>
      </p:ext>
    </p:extLst>
  </p:cSld>
  <p:clrMapOvr>
    <a:masterClrMapping/>
  </p:clrMapOvr>
  <p:transition spd="slow">
    <p:wipe/>
  </p:transition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A4EC7954-04E6-B19E-E02F-941BE0A399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9CA250E6-A791-1ED0-63CB-84009658945F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166DFE90-9A3E-2D77-745F-2B0534383E55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4" y="702527"/>
            <a:ext cx="9796953" cy="217614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6000" dirty="0"/>
              <a:t>Organizational Culture and Inclusivity</a:t>
            </a:r>
            <a:endParaRPr sz="60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601150E5-FD5E-4BCB-FF49-FCF8F2A821AD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878666"/>
            <a:ext cx="10045308" cy="3522133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400" dirty="0">
                <a:latin typeface="Calibri" panose="020F0502020204030204" pitchFamily="34" charset="0"/>
              </a:rPr>
              <a:t>How can visually impaired employees serve as diversity and inclusion ambassadors within the workplace?</a:t>
            </a:r>
          </a:p>
        </p:txBody>
      </p:sp>
    </p:spTree>
    <p:extLst>
      <p:ext uri="{BB962C8B-B14F-4D97-AF65-F5344CB8AC3E}">
        <p14:creationId xmlns:p14="http://schemas.microsoft.com/office/powerpoint/2010/main" val="35792976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:split orient="vert"/>
      </p:transition>
    </mc:Choice>
    <mc:Fallback>
      <p:transition spd="slow">
        <p:split orient="vert"/>
      </p:transition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BCE8A9C4-C41D-428C-9E4D-EA59A91FDD7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654A659E-324C-320F-7142-520C8580C0CD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2F91385F-4D23-0654-D204-120BCCE5D051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Key Points</a:t>
            </a:r>
            <a:endParaRPr sz="80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7D0B7AA0-C9BE-09D4-01B3-674B97E6080B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504750"/>
            <a:ext cx="9680000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Supporting PWD colleagues and promoting productivity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Encouraging employers to hire more visually impaired talent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Participating in advocacy for workplace inclusion</a:t>
            </a:r>
          </a:p>
        </p:txBody>
      </p:sp>
    </p:spTree>
    <p:extLst>
      <p:ext uri="{BB962C8B-B14F-4D97-AF65-F5344CB8AC3E}">
        <p14:creationId xmlns:p14="http://schemas.microsoft.com/office/powerpoint/2010/main" val="310688164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400">
        <p14:reveal/>
      </p:transition>
    </mc:Choice>
    <mc:Fallback>
      <p:transition spd="slow">
        <p:fade/>
      </p:transition>
    </mc:Fallback>
  </mc:AlternateContent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55845FF9-B874-5EAA-ACD7-D7D41666D00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4F57E0DA-FDC3-F161-2A2A-D157CD51420A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324B4424-3E1B-FBD6-78C8-3991BCCA41E1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Conclusion</a:t>
            </a:r>
            <a:endParaRPr sz="80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A0D7ACAB-FA03-7C09-384F-1E46BC526A89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5" y="2504750"/>
            <a:ext cx="9680000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Visually impaired employees can champion inclusion by being role models, advocating for more diverse hiring practices, and actively contributing to workplace initiatives.</a:t>
            </a:r>
          </a:p>
        </p:txBody>
      </p:sp>
    </p:spTree>
    <p:extLst>
      <p:ext uri="{BB962C8B-B14F-4D97-AF65-F5344CB8AC3E}">
        <p14:creationId xmlns:p14="http://schemas.microsoft.com/office/powerpoint/2010/main" val="27853242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>
          <a:extLst>
            <a:ext uri="{FF2B5EF4-FFF2-40B4-BE49-F238E27FC236}">
              <a16:creationId xmlns:a16="http://schemas.microsoft.com/office/drawing/2014/main" id="{E708F73A-15CB-AC2A-14F8-D4BFBE96CD8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>
            <a:extLst>
              <a:ext uri="{FF2B5EF4-FFF2-40B4-BE49-F238E27FC236}">
                <a16:creationId xmlns:a16="http://schemas.microsoft.com/office/drawing/2014/main" id="{3933F0D0-8179-7100-0716-913C7EC55320}"/>
              </a:ext>
            </a:extLst>
          </p:cNvPr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>
            <a:extLst>
              <a:ext uri="{FF2B5EF4-FFF2-40B4-BE49-F238E27FC236}">
                <a16:creationId xmlns:a16="http://schemas.microsoft.com/office/drawing/2014/main" id="{FB0ADDD6-06C3-88AC-1AC1-876AB7CBAF12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1401625" y="702527"/>
            <a:ext cx="8284500" cy="180222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4800" dirty="0"/>
          </a:p>
        </p:txBody>
      </p:sp>
      <p:sp>
        <p:nvSpPr>
          <p:cNvPr id="171" name="Google Shape;171;p22">
            <a:extLst>
              <a:ext uri="{FF2B5EF4-FFF2-40B4-BE49-F238E27FC236}">
                <a16:creationId xmlns:a16="http://schemas.microsoft.com/office/drawing/2014/main" id="{EB757A53-D2F4-1F72-C36D-D415A681CDFF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1401624" y="2504750"/>
            <a:ext cx="10079175" cy="389605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 algn="ctr">
              <a:buNone/>
            </a:pPr>
            <a:r>
              <a:rPr lang="en-US" sz="4800" dirty="0">
                <a:latin typeface="Calibri" panose="020F0502020204030204" pitchFamily="34" charset="0"/>
              </a:rPr>
              <a:t>THANK YOU AND GOD BLESS!</a:t>
            </a:r>
          </a:p>
        </p:txBody>
      </p:sp>
    </p:spTree>
    <p:extLst>
      <p:ext uri="{BB962C8B-B14F-4D97-AF65-F5344CB8AC3E}">
        <p14:creationId xmlns:p14="http://schemas.microsoft.com/office/powerpoint/2010/main" val="3069623374"/>
      </p:ext>
    </p:extLst>
  </p:cSld>
  <p:clrMapOvr>
    <a:masterClrMapping/>
  </p:clrMapOvr>
  <p:transition spd="med">
    <p:pull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4" y="542166"/>
            <a:ext cx="8284500" cy="1750305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7200" dirty="0"/>
              <a:t>Key Points</a:t>
            </a:r>
            <a:endParaRPr sz="72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4" y="2104276"/>
            <a:ext cx="9853397" cy="4048168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Use of multiple devices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Testing different screen readers and web browsers for compatibility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Seeking sighted assistance as a last resort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Leveraging professional networks for guidance or referrals.</a:t>
            </a:r>
          </a:p>
        </p:txBody>
      </p:sp>
    </p:spTree>
    <p:extLst>
      <p:ext uri="{BB962C8B-B14F-4D97-AF65-F5344CB8AC3E}">
        <p14:creationId xmlns:p14="http://schemas.microsoft.com/office/powerpoint/2010/main" val="1157956271"/>
      </p:ext>
    </p:extLst>
  </p:cSld>
  <p:clrMapOvr>
    <a:masterClrMapping/>
  </p:clrMapOvr>
  <p:transition spd="slow">
    <p:push dir="u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537450"/>
            <a:ext cx="8284500" cy="1603583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5400" dirty="0"/>
              <a:t>Conclusion</a:t>
            </a:r>
            <a:endParaRPr sz="54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107580"/>
            <a:ext cx="8284500" cy="4192859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0" indent="0">
              <a:buNone/>
            </a:pPr>
            <a:r>
              <a:rPr lang="en-US" sz="3600" dirty="0">
                <a:latin typeface="Calibri" panose="020F0502020204030204" pitchFamily="34" charset="0"/>
              </a:rPr>
              <a:t>Accessibility issues in job portals can be managed by being resourceful with available technology, reaching out for support when needed, and utilizing networking opportunities to find roles and recommendations.</a:t>
            </a:r>
          </a:p>
        </p:txBody>
      </p:sp>
    </p:spTree>
    <p:extLst>
      <p:ext uri="{BB962C8B-B14F-4D97-AF65-F5344CB8AC3E}">
        <p14:creationId xmlns:p14="http://schemas.microsoft.com/office/powerpoint/2010/main" val="2749749357"/>
      </p:ext>
    </p:extLst>
  </p:cSld>
  <p:clrMapOvr>
    <a:masterClrMapping/>
  </p:clrMapOvr>
  <p:transition spd="slow">
    <p:wip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706476"/>
            <a:ext cx="8284500" cy="2183480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6600" dirty="0"/>
              <a:t>Job Search and Application</a:t>
            </a:r>
            <a:endParaRPr sz="66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062976"/>
            <a:ext cx="8284500" cy="3869473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0" indent="0">
              <a:buNone/>
            </a:pPr>
            <a:endParaRPr lang="en-US" sz="4800" dirty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en-US" sz="4800" dirty="0">
                <a:latin typeface="Calibri" panose="020F0502020204030204" pitchFamily="34" charset="0"/>
              </a:rPr>
              <a:t>How do you make yourself confident in applying for jobs?</a:t>
            </a:r>
          </a:p>
        </p:txBody>
      </p:sp>
    </p:spTree>
    <p:extLst>
      <p:ext uri="{BB962C8B-B14F-4D97-AF65-F5344CB8AC3E}">
        <p14:creationId xmlns:p14="http://schemas.microsoft.com/office/powerpoint/2010/main" val="28844240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:split orient="vert"/>
      </p:transition>
    </mc:Choice>
    <mc:Fallback>
      <p:transition spd="slow">
        <p:split orient="vert"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769434"/>
            <a:ext cx="8284500" cy="1735316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Key Points</a:t>
            </a:r>
            <a:endParaRPr sz="80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298995"/>
            <a:ext cx="10169486" cy="4057200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Mock interviews and seeking advice from peers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Researching job descriptions, company profiles, and interviewer backgrounds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Training provided by current employers or online tutorials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3600" dirty="0">
                <a:latin typeface="Calibri" panose="020F0502020204030204" pitchFamily="34" charset="0"/>
              </a:rPr>
              <a:t>Trusting that open-minded employers exist</a:t>
            </a:r>
          </a:p>
        </p:txBody>
      </p:sp>
    </p:spTree>
    <p:extLst>
      <p:ext uri="{BB962C8B-B14F-4D97-AF65-F5344CB8AC3E}">
        <p14:creationId xmlns:p14="http://schemas.microsoft.com/office/powerpoint/2010/main" val="364265780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400">
        <p14:reveal/>
      </p:transition>
    </mc:Choice>
    <mc:Fallback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20"/>
          <p:cNvSpPr/>
          <p:nvPr/>
        </p:nvSpPr>
        <p:spPr>
          <a:xfrm>
            <a:off x="98882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55" name="Google Shape;155;p20"/>
          <p:cNvSpPr txBox="1">
            <a:spLocks noGrp="1"/>
          </p:cNvSpPr>
          <p:nvPr>
            <p:ph type="title"/>
          </p:nvPr>
        </p:nvSpPr>
        <p:spPr>
          <a:xfrm>
            <a:off x="1504925" y="674513"/>
            <a:ext cx="9519000" cy="1725597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8000" dirty="0"/>
              <a:t>Conclusion</a:t>
            </a:r>
            <a:endParaRPr sz="8000" dirty="0"/>
          </a:p>
        </p:txBody>
      </p:sp>
      <p:sp>
        <p:nvSpPr>
          <p:cNvPr id="156" name="Google Shape;156;p20"/>
          <p:cNvSpPr txBox="1">
            <a:spLocks noGrp="1"/>
          </p:cNvSpPr>
          <p:nvPr>
            <p:ph type="body" idx="1"/>
          </p:nvPr>
        </p:nvSpPr>
        <p:spPr>
          <a:xfrm>
            <a:off x="1504925" y="2241395"/>
            <a:ext cx="9519000" cy="3980985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10795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Building confidence involves thorough preparation, practicing interview techniques, and trusting in the value of skills and experiences despite potential biases.</a:t>
            </a:r>
          </a:p>
        </p:txBody>
      </p:sp>
    </p:spTree>
    <p:extLst>
      <p:ext uri="{BB962C8B-B14F-4D97-AF65-F5344CB8AC3E}">
        <p14:creationId xmlns:p14="http://schemas.microsoft.com/office/powerpoint/2010/main" val="263595006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800">
        <p:circle/>
      </p:transition>
    </mc:Choice>
    <mc:Fallback>
      <p:transition spd="slow">
        <p:circl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22"/>
          <p:cNvSpPr/>
          <p:nvPr/>
        </p:nvSpPr>
        <p:spPr>
          <a:xfrm>
            <a:off x="1110375" y="1307738"/>
            <a:ext cx="1262400" cy="1262400"/>
          </a:xfrm>
          <a:prstGeom prst="ellipse">
            <a:avLst/>
          </a:prstGeom>
          <a:gradFill>
            <a:gsLst>
              <a:gs pos="0">
                <a:schemeClr val="accent1"/>
              </a:gs>
              <a:gs pos="52999">
                <a:schemeClr val="accent1"/>
              </a:gs>
              <a:gs pos="100000">
                <a:srgbClr val="FFFFFF">
                  <a:alpha val="1960"/>
                </a:srgb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dirty="0">
              <a:latin typeface="Antic Slab"/>
              <a:ea typeface="Antic Slab"/>
              <a:cs typeface="Antic Slab"/>
              <a:sym typeface="Antic Slab"/>
            </a:endParaRPr>
          </a:p>
        </p:txBody>
      </p:sp>
      <p:sp>
        <p:nvSpPr>
          <p:cNvPr id="170" name="Google Shape;170;p22"/>
          <p:cNvSpPr txBox="1">
            <a:spLocks noGrp="1"/>
          </p:cNvSpPr>
          <p:nvPr>
            <p:ph type="title"/>
          </p:nvPr>
        </p:nvSpPr>
        <p:spPr>
          <a:xfrm>
            <a:off x="1401625" y="816231"/>
            <a:ext cx="8284500" cy="2164035"/>
          </a:xfrm>
          <a:prstGeom prst="rect">
            <a:avLst/>
          </a:prstGeom>
        </p:spPr>
        <p:txBody>
          <a:bodyPr spcFirstLastPara="1" wrap="square" lIns="121900" tIns="121900" rIns="121900" bIns="121900" anchor="ctr" anchorCtr="0">
            <a:noAutofit/>
          </a:bodyPr>
          <a:lstStyle/>
          <a:p>
            <a:r>
              <a:rPr lang="en-PH" sz="6600" dirty="0"/>
              <a:t>Interview and Hiring Process</a:t>
            </a:r>
            <a:endParaRPr sz="19900" dirty="0"/>
          </a:p>
        </p:txBody>
      </p:sp>
      <p:sp>
        <p:nvSpPr>
          <p:cNvPr id="171" name="Google Shape;171;p22"/>
          <p:cNvSpPr txBox="1">
            <a:spLocks noGrp="1"/>
          </p:cNvSpPr>
          <p:nvPr>
            <p:ph type="body" idx="1"/>
          </p:nvPr>
        </p:nvSpPr>
        <p:spPr>
          <a:xfrm>
            <a:off x="1401625" y="2397512"/>
            <a:ext cx="9247790" cy="3724508"/>
          </a:xfrm>
          <a:prstGeom prst="rect">
            <a:avLst/>
          </a:prstGeom>
        </p:spPr>
        <p:txBody>
          <a:bodyPr spcFirstLastPara="1" wrap="square" lIns="121900" tIns="121900" rIns="121900" bIns="121900" anchor="t" anchorCtr="0">
            <a:noAutofit/>
          </a:bodyPr>
          <a:lstStyle/>
          <a:p>
            <a:pPr marL="0" indent="0">
              <a:buNone/>
            </a:pPr>
            <a:endParaRPr lang="en-US" sz="4000" dirty="0">
              <a:latin typeface="Calibri" panose="020F0502020204030204" pitchFamily="34" charset="0"/>
            </a:endParaRPr>
          </a:p>
          <a:p>
            <a:pPr marL="0" indent="0">
              <a:buNone/>
            </a:pPr>
            <a:r>
              <a:rPr lang="en-US" sz="4000" dirty="0">
                <a:latin typeface="Calibri" panose="020F0502020204030204" pitchFamily="34" charset="0"/>
              </a:rPr>
              <a:t>Is there any accessibility and reasonable accommodation provided for the interview process?</a:t>
            </a:r>
          </a:p>
        </p:txBody>
      </p:sp>
    </p:spTree>
    <p:extLst>
      <p:ext uri="{BB962C8B-B14F-4D97-AF65-F5344CB8AC3E}">
        <p14:creationId xmlns:p14="http://schemas.microsoft.com/office/powerpoint/2010/main" val="2981300407"/>
      </p:ext>
    </p:extLst>
  </p:cSld>
  <p:clrMapOvr>
    <a:masterClrMapping/>
  </p:clrMapOvr>
  <p:transition spd="med">
    <p:pull/>
  </p:transition>
</p:sld>
</file>

<file path=ppt/theme/theme1.xml><?xml version="1.0" encoding="utf-8"?>
<a:theme xmlns:a="http://schemas.openxmlformats.org/drawingml/2006/main" name="SlidesMania">
  <a:themeElements>
    <a:clrScheme name="Simple Light">
      <a:dk1>
        <a:srgbClr val="000000"/>
      </a:dk1>
      <a:lt1>
        <a:srgbClr val="F1F1E9"/>
      </a:lt1>
      <a:dk2>
        <a:srgbClr val="000000"/>
      </a:dk2>
      <a:lt2>
        <a:srgbClr val="EEEEEE"/>
      </a:lt2>
      <a:accent1>
        <a:srgbClr val="FFD966"/>
      </a:accent1>
      <a:accent2>
        <a:srgbClr val="7B95A5"/>
      </a:accent2>
      <a:accent3>
        <a:srgbClr val="25566E"/>
      </a:accent3>
      <a:accent4>
        <a:srgbClr val="587C8E"/>
      </a:accent4>
      <a:accent5>
        <a:srgbClr val="DBA274"/>
      </a:accent5>
      <a:accent6>
        <a:srgbClr val="C26A59"/>
      </a:accent6>
      <a:hlink>
        <a:srgbClr val="000000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</TotalTime>
  <Words>931</Words>
  <Application>Microsoft Office PowerPoint</Application>
  <PresentationFormat>Widescreen</PresentationFormat>
  <Paragraphs>108</Paragraphs>
  <Slides>39</Slides>
  <Notes>39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39</vt:i4>
      </vt:variant>
    </vt:vector>
  </HeadingPairs>
  <TitlesOfParts>
    <vt:vector size="47" baseType="lpstr">
      <vt:lpstr>Calistoga</vt:lpstr>
      <vt:lpstr>Arial</vt:lpstr>
      <vt:lpstr>Abril Fatface</vt:lpstr>
      <vt:lpstr>Calibri</vt:lpstr>
      <vt:lpstr>Antic Slab</vt:lpstr>
      <vt:lpstr>Aldrich</vt:lpstr>
      <vt:lpstr>Wingdings</vt:lpstr>
      <vt:lpstr>SlidesMania</vt:lpstr>
      <vt:lpstr>Blind Youth Forum</vt:lpstr>
      <vt:lpstr>Key Areas</vt:lpstr>
      <vt:lpstr>Job Search and Application</vt:lpstr>
      <vt:lpstr>Key Points</vt:lpstr>
      <vt:lpstr>Conclusion</vt:lpstr>
      <vt:lpstr>Job Search and Application</vt:lpstr>
      <vt:lpstr>Key Points</vt:lpstr>
      <vt:lpstr>Conclusion</vt:lpstr>
      <vt:lpstr>Interview and Hiring Process</vt:lpstr>
      <vt:lpstr>Key Points</vt:lpstr>
      <vt:lpstr>Conclusion</vt:lpstr>
      <vt:lpstr>Interview and Hiring Process</vt:lpstr>
      <vt:lpstr>Key Points</vt:lpstr>
      <vt:lpstr>Conclusion</vt:lpstr>
      <vt:lpstr>Training and Development</vt:lpstr>
      <vt:lpstr>Key Points</vt:lpstr>
      <vt:lpstr>Conclusion</vt:lpstr>
      <vt:lpstr>Training and Development</vt:lpstr>
      <vt:lpstr>Key Points</vt:lpstr>
      <vt:lpstr>Conclusion</vt:lpstr>
      <vt:lpstr>Training and Development</vt:lpstr>
      <vt:lpstr>Key Points</vt:lpstr>
      <vt:lpstr>Conclusion</vt:lpstr>
      <vt:lpstr>Accessibility and accommodation</vt:lpstr>
      <vt:lpstr>Key Points</vt:lpstr>
      <vt:lpstr>Conclusion</vt:lpstr>
      <vt:lpstr>Accessibility and Accommodation</vt:lpstr>
      <vt:lpstr>Key Points</vt:lpstr>
      <vt:lpstr>Conclusion</vt:lpstr>
      <vt:lpstr>Accessibility and Accommodation</vt:lpstr>
      <vt:lpstr>Key Points</vt:lpstr>
      <vt:lpstr>Conclusion</vt:lpstr>
      <vt:lpstr>Organizational Culture and Inclusivity</vt:lpstr>
      <vt:lpstr>Key Points</vt:lpstr>
      <vt:lpstr>Conclusion</vt:lpstr>
      <vt:lpstr>Organizational Culture and Inclusivity</vt:lpstr>
      <vt:lpstr>Key Points</vt:lpstr>
      <vt:lpstr>Conclusion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Collaborative Career Development</dc:title>
  <cp:lastModifiedBy>Admin</cp:lastModifiedBy>
  <cp:revision>52</cp:revision>
  <dcterms:modified xsi:type="dcterms:W3CDTF">2024-12-02T09:39:29Z</dcterms:modified>
</cp:coreProperties>
</file>