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  <p:sldMasterId id="214748366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y="5143500" cx="9144000"/>
  <p:notesSz cx="6858000" cy="9144000"/>
  <p:embeddedFontLst>
    <p:embeddedFont>
      <p:font typeface="Montserrat SemiBold"/>
      <p:regular r:id="rId17"/>
      <p:bold r:id="rId18"/>
      <p:italic r:id="rId19"/>
      <p:boldItalic r:id="rId20"/>
    </p:embeddedFont>
    <p:embeddedFont>
      <p:font typeface="Proxima Nova"/>
      <p:regular r:id="rId21"/>
      <p:bold r:id="rId22"/>
      <p:italic r:id="rId23"/>
      <p:boldItalic r:id="rId24"/>
    </p:embeddedFont>
    <p:embeddedFont>
      <p:font typeface="Montserrat"/>
      <p:regular r:id="rId25"/>
      <p:bold r:id="rId26"/>
      <p:italic r:id="rId27"/>
      <p:boldItalic r:id="rId28"/>
    </p:embeddedFont>
    <p:embeddedFont>
      <p:font typeface="Lora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67">
          <p15:clr>
            <a:srgbClr val="747775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AE847C9-8DB4-4240-9E3F-DC2F2E7AAC0D}">
  <a:tblStyle styleId="{FAE847C9-8DB4-4240-9E3F-DC2F2E7AAC0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67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boldItalic.fntdata"/><Relationship Id="rId22" Type="http://schemas.openxmlformats.org/officeDocument/2006/relationships/font" Target="fonts/ProximaNova-bold.fntdata"/><Relationship Id="rId21" Type="http://schemas.openxmlformats.org/officeDocument/2006/relationships/font" Target="fonts/ProximaNova-regular.fntdata"/><Relationship Id="rId24" Type="http://schemas.openxmlformats.org/officeDocument/2006/relationships/font" Target="fonts/ProximaNova-boldItalic.fntdata"/><Relationship Id="rId23" Type="http://schemas.openxmlformats.org/officeDocument/2006/relationships/font" Target="fonts/ProximaNova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Lora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Lora-italic.fntdata"/><Relationship Id="rId30" Type="http://schemas.openxmlformats.org/officeDocument/2006/relationships/font" Target="fonts/Lora-bold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32" Type="http://schemas.openxmlformats.org/officeDocument/2006/relationships/font" Target="fonts/Lora-boldItalic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font" Target="fonts/MontserratSemiBold-regular.fntdata"/><Relationship Id="rId16" Type="http://schemas.openxmlformats.org/officeDocument/2006/relationships/slide" Target="slides/slide9.xml"/><Relationship Id="rId19" Type="http://schemas.openxmlformats.org/officeDocument/2006/relationships/font" Target="fonts/MontserratSemiBold-italic.fntdata"/><Relationship Id="rId18" Type="http://schemas.openxmlformats.org/officeDocument/2006/relationships/font" Target="fonts/MontserratSemiBol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720000" y="535000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" name="Google Shape;10;p2"/>
          <p:cNvGrpSpPr/>
          <p:nvPr/>
        </p:nvGrpSpPr>
        <p:grpSpPr>
          <a:xfrm>
            <a:off x="0" y="6275"/>
            <a:ext cx="9144001" cy="5124224"/>
            <a:chOff x="0" y="6275"/>
            <a:chExt cx="9144001" cy="5124224"/>
          </a:xfrm>
        </p:grpSpPr>
        <p:pic>
          <p:nvPicPr>
            <p:cNvPr id="11" name="Google Shape;11;p2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>
              <a:off x="0" y="6275"/>
              <a:ext cx="1752653" cy="494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 rot="10800000">
              <a:off x="7391399" y="4636375"/>
              <a:ext cx="1752602" cy="4941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BLANK_1_1_1_1_1_1_1_1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11"/>
          <p:cNvGrpSpPr/>
          <p:nvPr/>
        </p:nvGrpSpPr>
        <p:grpSpPr>
          <a:xfrm>
            <a:off x="-8" y="0"/>
            <a:ext cx="9144006" cy="678901"/>
            <a:chOff x="-8" y="0"/>
            <a:chExt cx="9144006" cy="678901"/>
          </a:xfrm>
        </p:grpSpPr>
        <p:pic>
          <p:nvPicPr>
            <p:cNvPr id="84" name="Google Shape;84;p11"/>
            <p:cNvPicPr preferRelativeResize="0"/>
            <p:nvPr/>
          </p:nvPicPr>
          <p:blipFill rotWithShape="1">
            <a:blip r:embed="rId2">
              <a:alphaModFix/>
            </a:blip>
            <a:srcRect b="-2323" l="0" r="0" t="6290"/>
            <a:stretch/>
          </p:blipFill>
          <p:spPr>
            <a:xfrm>
              <a:off x="7420217" y="0"/>
              <a:ext cx="1723781" cy="678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11"/>
            <p:cNvPicPr preferRelativeResize="0"/>
            <p:nvPr/>
          </p:nvPicPr>
          <p:blipFill rotWithShape="1">
            <a:blip r:embed="rId2">
              <a:alphaModFix/>
            </a:blip>
            <a:srcRect b="-2323" l="0" r="0" t="6290"/>
            <a:stretch/>
          </p:blipFill>
          <p:spPr>
            <a:xfrm flipH="1">
              <a:off x="-8" y="0"/>
              <a:ext cx="1723781" cy="6789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BLANK_1_1_1_1_1_1_1_1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12"/>
          <p:cNvGrpSpPr/>
          <p:nvPr/>
        </p:nvGrpSpPr>
        <p:grpSpPr>
          <a:xfrm flipH="1">
            <a:off x="0" y="6275"/>
            <a:ext cx="9144001" cy="5124224"/>
            <a:chOff x="0" y="6275"/>
            <a:chExt cx="9144001" cy="5124224"/>
          </a:xfrm>
        </p:grpSpPr>
        <p:pic>
          <p:nvPicPr>
            <p:cNvPr id="88" name="Google Shape;88;p12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>
              <a:off x="0" y="6275"/>
              <a:ext cx="1752653" cy="494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" name="Google Shape;89;p12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 rot="10800000">
              <a:off x="7391399" y="4636375"/>
              <a:ext cx="1752602" cy="4941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CUSTOM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type="title"/>
          </p:nvPr>
        </p:nvSpPr>
        <p:spPr>
          <a:xfrm>
            <a:off x="716775" y="510900"/>
            <a:ext cx="77106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399475" y="140468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2" type="title"/>
          </p:nvPr>
        </p:nvSpPr>
        <p:spPr>
          <a:xfrm>
            <a:off x="1399475" y="306669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3" type="title"/>
          </p:nvPr>
        </p:nvSpPr>
        <p:spPr>
          <a:xfrm>
            <a:off x="4204650" y="140468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4" type="title"/>
          </p:nvPr>
        </p:nvSpPr>
        <p:spPr>
          <a:xfrm>
            <a:off x="4204650" y="306669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5" type="title"/>
          </p:nvPr>
        </p:nvSpPr>
        <p:spPr>
          <a:xfrm>
            <a:off x="7018825" y="1404683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6" type="title"/>
          </p:nvPr>
        </p:nvSpPr>
        <p:spPr>
          <a:xfrm>
            <a:off x="7018825" y="3066691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solidFill>
                  <a:schemeClr val="dk2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Lora"/>
              <a:buNone/>
              <a:defRPr b="0" sz="30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subTitle"/>
          </p:nvPr>
        </p:nvSpPr>
        <p:spPr>
          <a:xfrm>
            <a:off x="709925" y="1984475"/>
            <a:ext cx="21138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7" type="subTitle"/>
          </p:nvPr>
        </p:nvSpPr>
        <p:spPr>
          <a:xfrm>
            <a:off x="3515100" y="1984475"/>
            <a:ext cx="21138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8" type="subTitle"/>
          </p:nvPr>
        </p:nvSpPr>
        <p:spPr>
          <a:xfrm>
            <a:off x="6337075" y="1984475"/>
            <a:ext cx="20982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9" type="subTitle"/>
          </p:nvPr>
        </p:nvSpPr>
        <p:spPr>
          <a:xfrm>
            <a:off x="709925" y="3646550"/>
            <a:ext cx="21138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3" type="subTitle"/>
          </p:nvPr>
        </p:nvSpPr>
        <p:spPr>
          <a:xfrm>
            <a:off x="3524700" y="3646550"/>
            <a:ext cx="20946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4" type="subTitle"/>
          </p:nvPr>
        </p:nvSpPr>
        <p:spPr>
          <a:xfrm>
            <a:off x="6337075" y="3646550"/>
            <a:ext cx="20982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Montserrat SemiBold"/>
              <a:buNone/>
              <a:defRPr sz="20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5" type="title"/>
          </p:nvPr>
        </p:nvSpPr>
        <p:spPr>
          <a:xfrm>
            <a:off x="720000" y="535000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27" name="Google Shape;27;p3"/>
          <p:cNvPicPr preferRelativeResize="0"/>
          <p:nvPr/>
        </p:nvPicPr>
        <p:blipFill rotWithShape="1">
          <a:blip r:embed="rId2">
            <a:alphaModFix/>
          </a:blip>
          <a:srcRect b="-2323" l="0" r="0" t="6290"/>
          <a:stretch/>
        </p:blipFill>
        <p:spPr>
          <a:xfrm>
            <a:off x="7420217" y="0"/>
            <a:ext cx="1723781" cy="678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3"/>
          <p:cNvPicPr preferRelativeResize="0"/>
          <p:nvPr/>
        </p:nvPicPr>
        <p:blipFill rotWithShape="1">
          <a:blip r:embed="rId2">
            <a:alphaModFix/>
          </a:blip>
          <a:srcRect b="-2323" l="0" r="0" t="6290"/>
          <a:stretch/>
        </p:blipFill>
        <p:spPr>
          <a:xfrm flipH="1">
            <a:off x="-8" y="0"/>
            <a:ext cx="1723781" cy="678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hasCustomPrompt="1" type="title"/>
          </p:nvPr>
        </p:nvSpPr>
        <p:spPr>
          <a:xfrm flipH="1">
            <a:off x="4833100" y="786625"/>
            <a:ext cx="3595800" cy="108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6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1" name="Google Shape;31;p4"/>
          <p:cNvSpPr txBox="1"/>
          <p:nvPr>
            <p:ph idx="1" type="subTitle"/>
          </p:nvPr>
        </p:nvSpPr>
        <p:spPr>
          <a:xfrm flipH="1">
            <a:off x="4833100" y="2100425"/>
            <a:ext cx="35958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2" name="Google Shape;32;p4"/>
          <p:cNvSpPr/>
          <p:nvPr>
            <p:ph idx="2" type="pic"/>
          </p:nvPr>
        </p:nvSpPr>
        <p:spPr>
          <a:xfrm>
            <a:off x="0" y="0"/>
            <a:ext cx="4076700" cy="5143500"/>
          </a:xfrm>
          <a:prstGeom prst="snip1Rect">
            <a:avLst>
              <a:gd fmla="val 0" name="adj"/>
            </a:avLst>
          </a:prstGeom>
          <a:noFill/>
          <a:ln>
            <a:noFill/>
          </a:ln>
        </p:spPr>
      </p:sp>
      <p:grpSp>
        <p:nvGrpSpPr>
          <p:cNvPr id="33" name="Google Shape;33;p4"/>
          <p:cNvGrpSpPr/>
          <p:nvPr/>
        </p:nvGrpSpPr>
        <p:grpSpPr>
          <a:xfrm rot="1777554">
            <a:off x="4800439" y="-598065"/>
            <a:ext cx="7993786" cy="2185335"/>
            <a:chOff x="-553367" y="2927810"/>
            <a:chExt cx="6312473" cy="1756828"/>
          </a:xfrm>
        </p:grpSpPr>
        <p:sp>
          <p:nvSpPr>
            <p:cNvPr id="34" name="Google Shape;34;p4"/>
            <p:cNvSpPr/>
            <p:nvPr/>
          </p:nvSpPr>
          <p:spPr>
            <a:xfrm rot="5221006">
              <a:off x="2245370" y="794418"/>
              <a:ext cx="901093" cy="5450310"/>
            </a:xfrm>
            <a:custGeom>
              <a:rect b="b" l="l" r="r" t="t"/>
              <a:pathLst>
                <a:path extrusionOk="0" fill="none" h="113235" w="18721">
                  <a:moveTo>
                    <a:pt x="0" y="113235"/>
                  </a:moveTo>
                  <a:lnTo>
                    <a:pt x="18721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4"/>
            <p:cNvSpPr/>
            <p:nvPr/>
          </p:nvSpPr>
          <p:spPr>
            <a:xfrm rot="5221006">
              <a:off x="2227412" y="802733"/>
              <a:ext cx="916206" cy="5541184"/>
            </a:xfrm>
            <a:custGeom>
              <a:rect b="b" l="l" r="r" t="t"/>
              <a:pathLst>
                <a:path extrusionOk="0" fill="none" h="115123" w="19035">
                  <a:moveTo>
                    <a:pt x="1" y="115123"/>
                  </a:moveTo>
                  <a:lnTo>
                    <a:pt x="19035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4"/>
            <p:cNvSpPr/>
            <p:nvPr/>
          </p:nvSpPr>
          <p:spPr>
            <a:xfrm rot="5221006">
              <a:off x="2209639" y="811496"/>
              <a:ext cx="931320" cy="5631818"/>
            </a:xfrm>
            <a:custGeom>
              <a:rect b="b" l="l" r="r" t="t"/>
              <a:pathLst>
                <a:path extrusionOk="0" fill="none" h="117006" w="19349">
                  <a:moveTo>
                    <a:pt x="0" y="117006"/>
                  </a:moveTo>
                  <a:lnTo>
                    <a:pt x="19348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4"/>
            <p:cNvSpPr/>
            <p:nvPr/>
          </p:nvSpPr>
          <p:spPr>
            <a:xfrm rot="5221006">
              <a:off x="2191674" y="819819"/>
              <a:ext cx="946145" cy="5722404"/>
            </a:xfrm>
            <a:custGeom>
              <a:rect b="b" l="l" r="r" t="t"/>
              <a:pathLst>
                <a:path extrusionOk="0" fill="none" h="118888" w="19657">
                  <a:moveTo>
                    <a:pt x="1" y="118888"/>
                  </a:moveTo>
                  <a:lnTo>
                    <a:pt x="19656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4"/>
            <p:cNvSpPr/>
            <p:nvPr/>
          </p:nvSpPr>
          <p:spPr>
            <a:xfrm rot="5221006">
              <a:off x="2174061" y="828414"/>
              <a:ext cx="960922" cy="5813038"/>
            </a:xfrm>
            <a:custGeom>
              <a:rect b="b" l="l" r="r" t="t"/>
              <a:pathLst>
                <a:path extrusionOk="0" fill="none" h="120771" w="19964">
                  <a:moveTo>
                    <a:pt x="0" y="120771"/>
                  </a:moveTo>
                  <a:lnTo>
                    <a:pt x="19963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4"/>
            <p:cNvSpPr/>
            <p:nvPr/>
          </p:nvSpPr>
          <p:spPr>
            <a:xfrm rot="5221006">
              <a:off x="2155942" y="836851"/>
              <a:ext cx="976324" cy="5903961"/>
            </a:xfrm>
            <a:custGeom>
              <a:rect b="b" l="l" r="r" t="t"/>
              <a:pathLst>
                <a:path extrusionOk="0" fill="none" h="122660" w="20284">
                  <a:moveTo>
                    <a:pt x="1" y="122659"/>
                  </a:moveTo>
                  <a:lnTo>
                    <a:pt x="20284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4"/>
            <p:cNvSpPr/>
            <p:nvPr/>
          </p:nvSpPr>
          <p:spPr>
            <a:xfrm rot="5221006">
              <a:off x="2138201" y="845325"/>
              <a:ext cx="991390" cy="5994546"/>
            </a:xfrm>
            <a:custGeom>
              <a:rect b="b" l="l" r="r" t="t"/>
              <a:pathLst>
                <a:path extrusionOk="0" fill="none" h="124542" w="20597">
                  <a:moveTo>
                    <a:pt x="0" y="124542"/>
                  </a:moveTo>
                  <a:lnTo>
                    <a:pt x="20597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4"/>
            <p:cNvSpPr/>
            <p:nvPr/>
          </p:nvSpPr>
          <p:spPr>
            <a:xfrm rot="5221006">
              <a:off x="2120372" y="853760"/>
              <a:ext cx="1006263" cy="6085517"/>
            </a:xfrm>
            <a:custGeom>
              <a:rect b="b" l="l" r="r" t="t"/>
              <a:pathLst>
                <a:path extrusionOk="0" fill="none" h="126432" w="20906">
                  <a:moveTo>
                    <a:pt x="1" y="126431"/>
                  </a:moveTo>
                  <a:lnTo>
                    <a:pt x="20905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4"/>
            <p:cNvSpPr/>
            <p:nvPr/>
          </p:nvSpPr>
          <p:spPr>
            <a:xfrm rot="5221006">
              <a:off x="2102558" y="862212"/>
              <a:ext cx="1021377" cy="6176103"/>
            </a:xfrm>
            <a:custGeom>
              <a:rect b="b" l="l" r="r" t="t"/>
              <a:pathLst>
                <a:path extrusionOk="0" fill="none" h="128314" w="21220">
                  <a:moveTo>
                    <a:pt x="1" y="128313"/>
                  </a:moveTo>
                  <a:lnTo>
                    <a:pt x="21219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4"/>
            <p:cNvSpPr/>
            <p:nvPr/>
          </p:nvSpPr>
          <p:spPr>
            <a:xfrm rot="5221006">
              <a:off x="2084649" y="870526"/>
              <a:ext cx="1036442" cy="6267026"/>
            </a:xfrm>
            <a:custGeom>
              <a:rect b="b" l="l" r="r" t="t"/>
              <a:pathLst>
                <a:path extrusionOk="0" fill="none" h="130203" w="21533">
                  <a:moveTo>
                    <a:pt x="0" y="130202"/>
                  </a:moveTo>
                  <a:lnTo>
                    <a:pt x="21532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BLANK_1_1_1_2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5"/>
          <p:cNvSpPr txBox="1"/>
          <p:nvPr>
            <p:ph idx="1" type="subTitle"/>
          </p:nvPr>
        </p:nvSpPr>
        <p:spPr>
          <a:xfrm>
            <a:off x="717550" y="2347900"/>
            <a:ext cx="24522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46" name="Google Shape;46;p5"/>
          <p:cNvSpPr txBox="1"/>
          <p:nvPr>
            <p:ph idx="2" type="subTitle"/>
          </p:nvPr>
        </p:nvSpPr>
        <p:spPr>
          <a:xfrm>
            <a:off x="717550" y="3010400"/>
            <a:ext cx="2452200" cy="1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3" type="subTitle"/>
          </p:nvPr>
        </p:nvSpPr>
        <p:spPr>
          <a:xfrm>
            <a:off x="3343450" y="3010400"/>
            <a:ext cx="2452200" cy="1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4" type="subTitle"/>
          </p:nvPr>
        </p:nvSpPr>
        <p:spPr>
          <a:xfrm>
            <a:off x="5974250" y="3010400"/>
            <a:ext cx="2452200" cy="15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5" type="subTitle"/>
          </p:nvPr>
        </p:nvSpPr>
        <p:spPr>
          <a:xfrm>
            <a:off x="3343450" y="2347900"/>
            <a:ext cx="24522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50" name="Google Shape;50;p5"/>
          <p:cNvSpPr txBox="1"/>
          <p:nvPr>
            <p:ph idx="6" type="subTitle"/>
          </p:nvPr>
        </p:nvSpPr>
        <p:spPr>
          <a:xfrm>
            <a:off x="5974250" y="2347900"/>
            <a:ext cx="2452200" cy="71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18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SemiBold"/>
              <a:buNone/>
              <a:defRPr sz="2400">
                <a:solidFill>
                  <a:schemeClr val="dk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sp>
        <p:nvSpPr>
          <p:cNvPr id="51" name="Google Shape;51;p5"/>
          <p:cNvSpPr txBox="1"/>
          <p:nvPr>
            <p:ph type="title"/>
          </p:nvPr>
        </p:nvSpPr>
        <p:spPr>
          <a:xfrm>
            <a:off x="720000" y="535000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52" name="Google Shape;52;p5"/>
          <p:cNvGrpSpPr/>
          <p:nvPr/>
        </p:nvGrpSpPr>
        <p:grpSpPr>
          <a:xfrm>
            <a:off x="-8" y="0"/>
            <a:ext cx="9144006" cy="678901"/>
            <a:chOff x="-8" y="0"/>
            <a:chExt cx="9144006" cy="678901"/>
          </a:xfrm>
        </p:grpSpPr>
        <p:pic>
          <p:nvPicPr>
            <p:cNvPr id="53" name="Google Shape;53;p5"/>
            <p:cNvPicPr preferRelativeResize="0"/>
            <p:nvPr/>
          </p:nvPicPr>
          <p:blipFill rotWithShape="1">
            <a:blip r:embed="rId2">
              <a:alphaModFix/>
            </a:blip>
            <a:srcRect b="-2323" l="0" r="0" t="6290"/>
            <a:stretch/>
          </p:blipFill>
          <p:spPr>
            <a:xfrm>
              <a:off x="7420217" y="0"/>
              <a:ext cx="1723781" cy="678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54;p5"/>
            <p:cNvPicPr preferRelativeResize="0"/>
            <p:nvPr/>
          </p:nvPicPr>
          <p:blipFill rotWithShape="1">
            <a:blip r:embed="rId2">
              <a:alphaModFix/>
            </a:blip>
            <a:srcRect b="-2323" l="0" r="0" t="6290"/>
            <a:stretch/>
          </p:blipFill>
          <p:spPr>
            <a:xfrm flipH="1">
              <a:off x="-8" y="0"/>
              <a:ext cx="1723781" cy="6789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"/>
          <p:cNvSpPr txBox="1"/>
          <p:nvPr>
            <p:ph idx="1" type="body"/>
          </p:nvPr>
        </p:nvSpPr>
        <p:spPr>
          <a:xfrm>
            <a:off x="720000" y="1743075"/>
            <a:ext cx="3633000" cy="24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Open Sans Light"/>
              <a:buChar char="■"/>
              <a:defRPr/>
            </a:lvl1pPr>
            <a:lvl2pPr indent="-3048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○"/>
              <a:defRPr/>
            </a:lvl2pPr>
            <a:lvl3pPr indent="-3048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■"/>
              <a:defRPr/>
            </a:lvl3pPr>
            <a:lvl4pPr indent="-3048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●"/>
              <a:defRPr/>
            </a:lvl4pPr>
            <a:lvl5pPr indent="-3048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○"/>
              <a:defRPr/>
            </a:lvl5pPr>
            <a:lvl6pPr indent="-3048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■"/>
              <a:defRPr/>
            </a:lvl6pPr>
            <a:lvl7pPr indent="-3048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●"/>
              <a:defRPr/>
            </a:lvl7pPr>
            <a:lvl8pPr indent="-3048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○"/>
              <a:defRPr/>
            </a:lvl8pPr>
            <a:lvl9pPr indent="-3048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 Light"/>
              <a:buChar char="■"/>
              <a:defRPr/>
            </a:lvl9pPr>
          </a:lstStyle>
          <a:p/>
        </p:txBody>
      </p:sp>
      <p:sp>
        <p:nvSpPr>
          <p:cNvPr id="57" name="Google Shape;57;p6"/>
          <p:cNvSpPr/>
          <p:nvPr>
            <p:ph idx="2" type="pic"/>
          </p:nvPr>
        </p:nvSpPr>
        <p:spPr>
          <a:xfrm>
            <a:off x="5067300" y="0"/>
            <a:ext cx="4076700" cy="51435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58" name="Google Shape;58;p6"/>
          <p:cNvGrpSpPr/>
          <p:nvPr/>
        </p:nvGrpSpPr>
        <p:grpSpPr>
          <a:xfrm flipH="1" rot="-1777554">
            <a:off x="-3733960" y="-598065"/>
            <a:ext cx="7993786" cy="2185335"/>
            <a:chOff x="-553367" y="2927810"/>
            <a:chExt cx="6312473" cy="1756828"/>
          </a:xfrm>
        </p:grpSpPr>
        <p:sp>
          <p:nvSpPr>
            <p:cNvPr id="59" name="Google Shape;59;p6"/>
            <p:cNvSpPr/>
            <p:nvPr/>
          </p:nvSpPr>
          <p:spPr>
            <a:xfrm rot="5221006">
              <a:off x="2245370" y="794418"/>
              <a:ext cx="901093" cy="5450310"/>
            </a:xfrm>
            <a:custGeom>
              <a:rect b="b" l="l" r="r" t="t"/>
              <a:pathLst>
                <a:path extrusionOk="0" fill="none" h="113235" w="18721">
                  <a:moveTo>
                    <a:pt x="0" y="113235"/>
                  </a:moveTo>
                  <a:lnTo>
                    <a:pt x="18721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6"/>
            <p:cNvSpPr/>
            <p:nvPr/>
          </p:nvSpPr>
          <p:spPr>
            <a:xfrm rot="5221006">
              <a:off x="2227412" y="802733"/>
              <a:ext cx="916206" cy="5541184"/>
            </a:xfrm>
            <a:custGeom>
              <a:rect b="b" l="l" r="r" t="t"/>
              <a:pathLst>
                <a:path extrusionOk="0" fill="none" h="115123" w="19035">
                  <a:moveTo>
                    <a:pt x="1" y="115123"/>
                  </a:moveTo>
                  <a:lnTo>
                    <a:pt x="19035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6"/>
            <p:cNvSpPr/>
            <p:nvPr/>
          </p:nvSpPr>
          <p:spPr>
            <a:xfrm rot="5221006">
              <a:off x="2209639" y="811496"/>
              <a:ext cx="931320" cy="5631818"/>
            </a:xfrm>
            <a:custGeom>
              <a:rect b="b" l="l" r="r" t="t"/>
              <a:pathLst>
                <a:path extrusionOk="0" fill="none" h="117006" w="19349">
                  <a:moveTo>
                    <a:pt x="0" y="117006"/>
                  </a:moveTo>
                  <a:lnTo>
                    <a:pt x="19348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6"/>
            <p:cNvSpPr/>
            <p:nvPr/>
          </p:nvSpPr>
          <p:spPr>
            <a:xfrm rot="5221006">
              <a:off x="2191674" y="819819"/>
              <a:ext cx="946145" cy="5722404"/>
            </a:xfrm>
            <a:custGeom>
              <a:rect b="b" l="l" r="r" t="t"/>
              <a:pathLst>
                <a:path extrusionOk="0" fill="none" h="118888" w="19657">
                  <a:moveTo>
                    <a:pt x="1" y="118888"/>
                  </a:moveTo>
                  <a:lnTo>
                    <a:pt x="19656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6"/>
            <p:cNvSpPr/>
            <p:nvPr/>
          </p:nvSpPr>
          <p:spPr>
            <a:xfrm rot="5221006">
              <a:off x="2174061" y="828414"/>
              <a:ext cx="960922" cy="5813038"/>
            </a:xfrm>
            <a:custGeom>
              <a:rect b="b" l="l" r="r" t="t"/>
              <a:pathLst>
                <a:path extrusionOk="0" fill="none" h="120771" w="19964">
                  <a:moveTo>
                    <a:pt x="0" y="120771"/>
                  </a:moveTo>
                  <a:lnTo>
                    <a:pt x="19963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6"/>
            <p:cNvSpPr/>
            <p:nvPr/>
          </p:nvSpPr>
          <p:spPr>
            <a:xfrm rot="5221006">
              <a:off x="2155942" y="836851"/>
              <a:ext cx="976324" cy="5903961"/>
            </a:xfrm>
            <a:custGeom>
              <a:rect b="b" l="l" r="r" t="t"/>
              <a:pathLst>
                <a:path extrusionOk="0" fill="none" h="122660" w="20284">
                  <a:moveTo>
                    <a:pt x="1" y="122659"/>
                  </a:moveTo>
                  <a:lnTo>
                    <a:pt x="20284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6"/>
            <p:cNvSpPr/>
            <p:nvPr/>
          </p:nvSpPr>
          <p:spPr>
            <a:xfrm rot="5221006">
              <a:off x="2138201" y="845325"/>
              <a:ext cx="991390" cy="5994546"/>
            </a:xfrm>
            <a:custGeom>
              <a:rect b="b" l="l" r="r" t="t"/>
              <a:pathLst>
                <a:path extrusionOk="0" fill="none" h="124542" w="20597">
                  <a:moveTo>
                    <a:pt x="0" y="124542"/>
                  </a:moveTo>
                  <a:lnTo>
                    <a:pt x="20597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6"/>
            <p:cNvSpPr/>
            <p:nvPr/>
          </p:nvSpPr>
          <p:spPr>
            <a:xfrm rot="5221006">
              <a:off x="2120372" y="853760"/>
              <a:ext cx="1006263" cy="6085517"/>
            </a:xfrm>
            <a:custGeom>
              <a:rect b="b" l="l" r="r" t="t"/>
              <a:pathLst>
                <a:path extrusionOk="0" fill="none" h="126432" w="20906">
                  <a:moveTo>
                    <a:pt x="1" y="126431"/>
                  </a:moveTo>
                  <a:lnTo>
                    <a:pt x="20905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6"/>
            <p:cNvSpPr/>
            <p:nvPr/>
          </p:nvSpPr>
          <p:spPr>
            <a:xfrm rot="5221006">
              <a:off x="2102558" y="862212"/>
              <a:ext cx="1021377" cy="6176103"/>
            </a:xfrm>
            <a:custGeom>
              <a:rect b="b" l="l" r="r" t="t"/>
              <a:pathLst>
                <a:path extrusionOk="0" fill="none" h="128314" w="21220">
                  <a:moveTo>
                    <a:pt x="1" y="128313"/>
                  </a:moveTo>
                  <a:lnTo>
                    <a:pt x="21219" y="0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6"/>
            <p:cNvSpPr/>
            <p:nvPr/>
          </p:nvSpPr>
          <p:spPr>
            <a:xfrm rot="5221006">
              <a:off x="2084649" y="870526"/>
              <a:ext cx="1036442" cy="6267026"/>
            </a:xfrm>
            <a:custGeom>
              <a:rect b="b" l="l" r="r" t="t"/>
              <a:pathLst>
                <a:path extrusionOk="0" fill="none" h="130203" w="21533">
                  <a:moveTo>
                    <a:pt x="0" y="130202"/>
                  </a:moveTo>
                  <a:lnTo>
                    <a:pt x="21532" y="1"/>
                  </a:lnTo>
                </a:path>
              </a:pathLst>
            </a:custGeom>
            <a:noFill/>
            <a:ln cap="flat" cmpd="sng" w="9525">
              <a:solidFill>
                <a:schemeClr val="lt2"/>
              </a:solidFill>
              <a:prstDash val="solid"/>
              <a:miter lim="6152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" name="Google Shape;69;p6"/>
          <p:cNvSpPr txBox="1"/>
          <p:nvPr>
            <p:ph type="title"/>
          </p:nvPr>
        </p:nvSpPr>
        <p:spPr>
          <a:xfrm>
            <a:off x="720000" y="535000"/>
            <a:ext cx="41778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type="title"/>
          </p:nvPr>
        </p:nvSpPr>
        <p:spPr>
          <a:xfrm>
            <a:off x="4997300" y="1477650"/>
            <a:ext cx="3431400" cy="218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72" name="Google Shape;72;p7"/>
          <p:cNvSpPr/>
          <p:nvPr>
            <p:ph idx="2" type="pic"/>
          </p:nvPr>
        </p:nvSpPr>
        <p:spPr>
          <a:xfrm>
            <a:off x="0" y="0"/>
            <a:ext cx="4076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 txBox="1"/>
          <p:nvPr>
            <p:ph type="title"/>
          </p:nvPr>
        </p:nvSpPr>
        <p:spPr>
          <a:xfrm>
            <a:off x="715100" y="1481875"/>
            <a:ext cx="3446700" cy="91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75" name="Google Shape;75;p8"/>
          <p:cNvSpPr txBox="1"/>
          <p:nvPr>
            <p:ph idx="1" type="subTitle"/>
          </p:nvPr>
        </p:nvSpPr>
        <p:spPr>
          <a:xfrm>
            <a:off x="715137" y="2427725"/>
            <a:ext cx="3446700" cy="12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6" name="Google Shape;76;p8"/>
          <p:cNvSpPr/>
          <p:nvPr>
            <p:ph idx="2" type="pic"/>
          </p:nvPr>
        </p:nvSpPr>
        <p:spPr>
          <a:xfrm>
            <a:off x="5067300" y="0"/>
            <a:ext cx="4076700" cy="5143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LANK_1_1_1_1_1_1_1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0"/>
          <p:cNvGrpSpPr/>
          <p:nvPr/>
        </p:nvGrpSpPr>
        <p:grpSpPr>
          <a:xfrm>
            <a:off x="0" y="6275"/>
            <a:ext cx="9144001" cy="5124224"/>
            <a:chOff x="0" y="6275"/>
            <a:chExt cx="9144001" cy="5124224"/>
          </a:xfrm>
        </p:grpSpPr>
        <p:pic>
          <p:nvPicPr>
            <p:cNvPr id="80" name="Google Shape;80;p10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>
              <a:off x="0" y="6275"/>
              <a:ext cx="1752653" cy="4941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10"/>
            <p:cNvPicPr preferRelativeResize="0"/>
            <p:nvPr/>
          </p:nvPicPr>
          <p:blipFill rotWithShape="1">
            <a:blip r:embed="rId2">
              <a:alphaModFix/>
            </a:blip>
            <a:srcRect b="72123" l="52915" r="2190" t="5375"/>
            <a:stretch/>
          </p:blipFill>
          <p:spPr>
            <a:xfrm flipH="1" rot="10800000">
              <a:off x="7391399" y="4636375"/>
              <a:ext cx="1752602" cy="49412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5100" y="535000"/>
            <a:ext cx="77139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1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●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○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■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●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○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■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●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○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ora"/>
              <a:buChar char="■"/>
              <a:defRPr b="0" i="0" sz="1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50">
          <p15:clr>
            <a:srgbClr val="EA4335"/>
          </p15:clr>
        </p15:guide>
        <p15:guide id="2" orient="horz" pos="337">
          <p15:clr>
            <a:srgbClr val="EA4335"/>
          </p15:clr>
        </p15:guide>
        <p15:guide id="3" pos="5310">
          <p15:clr>
            <a:srgbClr val="EA4335"/>
          </p15:clr>
        </p15:guide>
        <p15:guide id="4" orient="horz" pos="2903">
          <p15:clr>
            <a:srgbClr val="EA4335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b="0" i="0" sz="1100" u="none" cap="none" strike="noStrike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image" Target="../media/image5.jp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Relationship Id="rId6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>
            <a:off x="7325591" y="0"/>
            <a:ext cx="1818409" cy="633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rot="10800000">
            <a:off x="0" y="4509655"/>
            <a:ext cx="1818409" cy="63384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531116" y="1326251"/>
            <a:ext cx="8081767" cy="16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POLICIES FOR EMPLOYMENT OF PERSON WITH DISABILITIES AND THE CURRENT IMPLEMENTATION IN VIETNAM </a:t>
            </a:r>
            <a:endParaRPr b="1" i="0" sz="3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49512" y="938221"/>
            <a:ext cx="396433" cy="38835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3194" y="939584"/>
            <a:ext cx="4338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Labor Code 2019 (Section 4 Chapter X)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-29980" y="1280412"/>
            <a:ext cx="4047365" cy="1169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State policies for employees with disabilities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rgbClr val="FF0000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Điều kiện đối với người sử dụng lao động là NKT</a:t>
            </a:r>
            <a:endParaRPr/>
          </a:p>
          <a:p>
            <a:pPr indent="-285750" lvl="0" marL="28575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Prohibited acts regarding employment of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-71068" y="-12219"/>
            <a:ext cx="9248931" cy="902959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387357" y="95572"/>
            <a:ext cx="859379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REGULATIONS, LEGAL POLICIES SUPPORTING EMPLOYMENT FOR PEOPLE WITH DISABILITIES IN VIETNAM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/>
          <p:nvPr/>
        </p:nvSpPr>
        <p:spPr>
          <a:xfrm>
            <a:off x="4676929" y="918510"/>
            <a:ext cx="405470" cy="403666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</p:txBody>
      </p:sp>
      <p:sp>
        <p:nvSpPr>
          <p:cNvPr id="114" name="Google Shape;114;p16"/>
          <p:cNvSpPr txBox="1"/>
          <p:nvPr/>
        </p:nvSpPr>
        <p:spPr>
          <a:xfrm>
            <a:off x="5104203" y="903519"/>
            <a:ext cx="4338687" cy="425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Law on PwD 2010 (Chapter V)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4601998" y="1308916"/>
            <a:ext cx="4338686" cy="124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Vocational training for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Employment for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Business facilities employing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750" lvl="0" marL="28575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Policies for recruitment of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16"/>
          <p:cNvSpPr/>
          <p:nvPr/>
        </p:nvSpPr>
        <p:spPr>
          <a:xfrm>
            <a:off x="79492" y="3179792"/>
            <a:ext cx="396433" cy="38835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/>
          </a:p>
        </p:txBody>
      </p:sp>
      <p:sp>
        <p:nvSpPr>
          <p:cNvPr id="117" name="Google Shape;117;p16"/>
          <p:cNvSpPr txBox="1"/>
          <p:nvPr/>
        </p:nvSpPr>
        <p:spPr>
          <a:xfrm>
            <a:off x="443174" y="3181155"/>
            <a:ext cx="4338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Law on Employment 2013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16"/>
          <p:cNvSpPr txBox="1"/>
          <p:nvPr/>
        </p:nvSpPr>
        <p:spPr>
          <a:xfrm>
            <a:off x="0" y="3521983"/>
            <a:ext cx="4512023" cy="15542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Policies on: support for finding and accessing job information through the Employment Service Centers; loans to support job creation; public employment policy; vocational skills development; unemployment insurance.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 for employers who employ many PwD</a:t>
            </a:r>
            <a:endParaRPr b="0" i="0" sz="15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6"/>
          <p:cNvSpPr/>
          <p:nvPr/>
        </p:nvSpPr>
        <p:spPr>
          <a:xfrm>
            <a:off x="4717399" y="3185638"/>
            <a:ext cx="405470" cy="403666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/>
          </a:p>
        </p:txBody>
      </p:sp>
      <p:sp>
        <p:nvSpPr>
          <p:cNvPr id="120" name="Google Shape;120;p16"/>
          <p:cNvSpPr txBox="1"/>
          <p:nvPr/>
        </p:nvSpPr>
        <p:spPr>
          <a:xfrm>
            <a:off x="5144673" y="3170647"/>
            <a:ext cx="4338687" cy="4253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611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programs and projects</a:t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4642468" y="3576044"/>
            <a:ext cx="4338686" cy="12464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5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program on sustainable poverty reduction in 2021-2025; National program on socio-economic development for ethnic minorities and mountainous areas in 2021-2030; support program for PwD in 2021-2030,...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7"/>
          <p:cNvSpPr txBox="1"/>
          <p:nvPr>
            <p:ph type="title"/>
          </p:nvPr>
        </p:nvSpPr>
        <p:spPr>
          <a:xfrm flipH="1">
            <a:off x="58265" y="223477"/>
            <a:ext cx="8045285" cy="108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600"/>
              <a:buNone/>
            </a:pPr>
            <a:r>
              <a:rPr lang="en-US" sz="3200">
                <a:solidFill>
                  <a:srgbClr val="CF7F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OVERVIEW ON EMPLOYMENT OF PwD</a:t>
            </a:r>
            <a:endParaRPr sz="3200">
              <a:solidFill>
                <a:srgbClr val="CF7F0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p17"/>
          <p:cNvSpPr txBox="1"/>
          <p:nvPr>
            <p:ph idx="1" type="subTitle"/>
          </p:nvPr>
        </p:nvSpPr>
        <p:spPr>
          <a:xfrm flipH="1">
            <a:off x="4080907" y="1660790"/>
            <a:ext cx="4688339" cy="281959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About 7 million PwD (PwD from above 2 years old accounts for 6,11%). The rate of PwD at the labor age: 23,9%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23,5% PwD at the labor age having a job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Noto Sans Symbols"/>
              <a:buChar char="⮚"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32.6% of PWDs graduated from junior high school; 25.6% graduated from high school; 24.7% having intermediate vocational or professional qualifications; 28.2% having college or university qualifications or higher.</a:t>
            </a:r>
            <a:endParaRPr/>
          </a:p>
        </p:txBody>
      </p:sp>
      <p:cxnSp>
        <p:nvCxnSpPr>
          <p:cNvPr id="129" name="Google Shape;129;p17"/>
          <p:cNvCxnSpPr/>
          <p:nvPr/>
        </p:nvCxnSpPr>
        <p:spPr>
          <a:xfrm rot="10800000">
            <a:off x="2670081" y="1297787"/>
            <a:ext cx="2945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Tạo việc làm giúp người khuyết tật ổn định cuộc sống" id="130" name="Google Shape;13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456398"/>
            <a:ext cx="4212236" cy="3688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8"/>
          <p:cNvSpPr txBox="1"/>
          <p:nvPr>
            <p:ph type="title"/>
          </p:nvPr>
        </p:nvSpPr>
        <p:spPr>
          <a:xfrm>
            <a:off x="720000" y="77641"/>
            <a:ext cx="7704000" cy="857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82812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 OF EMPLOYMENT SUPPORT</a:t>
            </a:r>
            <a:endParaRPr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479685" y="1424066"/>
            <a:ext cx="3837482" cy="325286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8"/>
          <p:cNvSpPr txBox="1"/>
          <p:nvPr/>
        </p:nvSpPr>
        <p:spPr>
          <a:xfrm>
            <a:off x="573360" y="1573968"/>
            <a:ext cx="365013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Employment Fund and other preferential credit sources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9" name="Google Shape;139;p18"/>
          <p:cNvCxnSpPr/>
          <p:nvPr/>
        </p:nvCxnSpPr>
        <p:spPr>
          <a:xfrm>
            <a:off x="479685" y="2293496"/>
            <a:ext cx="3837482" cy="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" name="Google Shape;140;p18"/>
          <p:cNvSpPr txBox="1"/>
          <p:nvPr/>
        </p:nvSpPr>
        <p:spPr>
          <a:xfrm>
            <a:off x="573360" y="2571750"/>
            <a:ext cx="3556455" cy="1883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first 9 months of 2024: Giving loans for 1,143 projects carried out by PwD, creating  23,058 PwD employees.</a:t>
            </a:r>
            <a:endParaRPr b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18"/>
          <p:cNvSpPr/>
          <p:nvPr/>
        </p:nvSpPr>
        <p:spPr>
          <a:xfrm>
            <a:off x="4826835" y="1424066"/>
            <a:ext cx="3837482" cy="3252866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flat" cmpd="sng" w="2540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8"/>
          <p:cNvSpPr txBox="1"/>
          <p:nvPr/>
        </p:nvSpPr>
        <p:spPr>
          <a:xfrm>
            <a:off x="4920509" y="1683350"/>
            <a:ext cx="365013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Connecting the supply – demand of the labor</a:t>
            </a:r>
            <a:endParaRPr b="1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43" name="Google Shape;143;p18"/>
          <p:cNvCxnSpPr/>
          <p:nvPr/>
        </p:nvCxnSpPr>
        <p:spPr>
          <a:xfrm>
            <a:off x="4826835" y="2293496"/>
            <a:ext cx="3837482" cy="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4" name="Google Shape;144;p18"/>
          <p:cNvSpPr txBox="1"/>
          <p:nvPr/>
        </p:nvSpPr>
        <p:spPr>
          <a:xfrm>
            <a:off x="4920510" y="2522931"/>
            <a:ext cx="3556455" cy="15350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4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Consulting for job, providing free labor market information</a:t>
            </a:r>
            <a:endParaRPr/>
          </a:p>
          <a:p>
            <a:pPr indent="0" lvl="0" marL="0" marR="0" rtl="0" algn="just">
              <a:lnSpc>
                <a:spcPct val="14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Organizing job fairs specifically for PWDs</a:t>
            </a:r>
            <a:endParaRPr b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5" name="Google Shape;145;p18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>
            <a:off x="7580377" y="-18288"/>
            <a:ext cx="1563623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8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rot="10800000">
            <a:off x="-29983" y="4555329"/>
            <a:ext cx="1563623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8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 rot="10800000">
            <a:off x="7642189" y="4541501"/>
            <a:ext cx="1563621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>
            <a:off x="-29984" y="-12777"/>
            <a:ext cx="1651166" cy="615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9"/>
          <p:cNvSpPr txBox="1"/>
          <p:nvPr>
            <p:ph type="title"/>
          </p:nvPr>
        </p:nvSpPr>
        <p:spPr>
          <a:xfrm>
            <a:off x="1269271" y="117918"/>
            <a:ext cx="5111174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>
                <a:solidFill>
                  <a:srgbClr val="D07E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LIMITATION</a:t>
            </a:r>
            <a:endParaRPr sz="3200">
              <a:solidFill>
                <a:srgbClr val="D07E0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55" name="Google Shape;155;p19"/>
          <p:cNvGrpSpPr/>
          <p:nvPr/>
        </p:nvGrpSpPr>
        <p:grpSpPr>
          <a:xfrm>
            <a:off x="7644247" y="0"/>
            <a:ext cx="7608479" cy="5583758"/>
            <a:chOff x="5081000" y="0"/>
            <a:chExt cx="4063002" cy="5143500"/>
          </a:xfrm>
        </p:grpSpPr>
        <p:pic>
          <p:nvPicPr>
            <p:cNvPr id="156" name="Google Shape;156;p19"/>
            <p:cNvPicPr preferRelativeResize="0"/>
            <p:nvPr/>
          </p:nvPicPr>
          <p:blipFill rotWithShape="1">
            <a:blip r:embed="rId3">
              <a:alphaModFix/>
            </a:blip>
            <a:srcRect b="14156" l="7730" r="55412" t="31290"/>
            <a:stretch/>
          </p:blipFill>
          <p:spPr>
            <a:xfrm>
              <a:off x="5081000" y="2821800"/>
              <a:ext cx="4063002" cy="2321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19"/>
            <p:cNvPicPr preferRelativeResize="0"/>
            <p:nvPr/>
          </p:nvPicPr>
          <p:blipFill rotWithShape="1">
            <a:blip r:embed="rId4">
              <a:alphaModFix/>
            </a:blip>
            <a:srcRect b="58104" l="7232" r="44092" t="23213"/>
            <a:stretch/>
          </p:blipFill>
          <p:spPr>
            <a:xfrm flipH="1">
              <a:off x="5083973" y="0"/>
              <a:ext cx="4060027" cy="1189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19"/>
            <p:cNvPicPr preferRelativeResize="0"/>
            <p:nvPr/>
          </p:nvPicPr>
          <p:blipFill rotWithShape="1">
            <a:blip r:embed="rId5">
              <a:alphaModFix/>
            </a:blip>
            <a:srcRect b="6859" l="39048" r="12646" t="46251"/>
            <a:stretch/>
          </p:blipFill>
          <p:spPr>
            <a:xfrm>
              <a:off x="5086275" y="3278250"/>
              <a:ext cx="4057723" cy="18652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9" name="Google Shape;159;p19"/>
          <p:cNvSpPr txBox="1"/>
          <p:nvPr/>
        </p:nvSpPr>
        <p:spPr>
          <a:xfrm>
            <a:off x="5400675" y="2733675"/>
            <a:ext cx="376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160" name="Google Shape;160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05092" y="2168092"/>
            <a:ext cx="1346958" cy="134695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9"/>
          <p:cNvSpPr/>
          <p:nvPr/>
        </p:nvSpPr>
        <p:spPr>
          <a:xfrm>
            <a:off x="0" y="885517"/>
            <a:ext cx="7644247" cy="807999"/>
          </a:xfrm>
          <a:prstGeom prst="rect">
            <a:avLst/>
          </a:prstGeom>
          <a:solidFill>
            <a:srgbClr val="FFFFFF">
              <a:alpha val="3921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2" name="Google Shape;162;p19"/>
          <p:cNvGraphicFramePr/>
          <p:nvPr/>
        </p:nvGraphicFramePr>
        <p:xfrm>
          <a:off x="46283" y="8201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{FAE847C9-8DB4-4240-9E3F-DC2F2E7AAC0D}</a:tableStyleId>
              </a:tblPr>
              <a:tblGrid>
                <a:gridCol w="3066750"/>
                <a:gridCol w="4531850"/>
              </a:tblGrid>
              <a:tr h="85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</a:tr>
              <a:tr h="85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5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</a:tr>
              <a:tr h="85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852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63" name="Google Shape;163;p19"/>
          <p:cNvSpPr txBox="1"/>
          <p:nvPr/>
        </p:nvSpPr>
        <p:spPr>
          <a:xfrm>
            <a:off x="14990" y="1808645"/>
            <a:ext cx="3081108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employment rate</a:t>
            </a:r>
            <a:endParaRPr b="0" i="0" sz="17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19"/>
          <p:cNvSpPr txBox="1"/>
          <p:nvPr/>
        </p:nvSpPr>
        <p:spPr>
          <a:xfrm>
            <a:off x="3096097" y="1581231"/>
            <a:ext cx="4580699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majority of PWDs work in households, self-employed and in businesses specifically for PWDs.</a:t>
            </a:r>
            <a:endParaRPr b="0" i="0" sz="17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5" name="Google Shape;165;p19"/>
          <p:cNvSpPr txBox="1"/>
          <p:nvPr/>
        </p:nvSpPr>
        <p:spPr>
          <a:xfrm>
            <a:off x="29980" y="3461388"/>
            <a:ext cx="3114449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Difficulties in job counseling and referral</a:t>
            </a:r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14990" y="4323395"/>
            <a:ext cx="3114449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awareness on PwD is not high.</a:t>
            </a:r>
            <a:endParaRPr/>
          </a:p>
        </p:txBody>
      </p:sp>
      <p:sp>
        <p:nvSpPr>
          <p:cNvPr id="167" name="Google Shape;167;p19"/>
          <p:cNvSpPr txBox="1"/>
          <p:nvPr/>
        </p:nvSpPr>
        <p:spPr>
          <a:xfrm>
            <a:off x="3096097" y="3325114"/>
            <a:ext cx="458069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Lack of information about PWDs, geographical dispersion, occupations suitable for each type of disability and recruitment requirements of enterprises</a:t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3080479" y="4308335"/>
            <a:ext cx="4580699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PwDs still have an inferiority complex and are not proactive in seeking information and looking for jobs.</a:t>
            </a:r>
            <a:endParaRPr b="0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19"/>
          <p:cNvSpPr txBox="1"/>
          <p:nvPr/>
        </p:nvSpPr>
        <p:spPr>
          <a:xfrm>
            <a:off x="19354" y="2638940"/>
            <a:ext cx="3158390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Ineffective business support incentive policies</a:t>
            </a:r>
            <a:endParaRPr/>
          </a:p>
        </p:txBody>
      </p:sp>
      <p:sp>
        <p:nvSpPr>
          <p:cNvPr id="170" name="Google Shape;170;p19"/>
          <p:cNvSpPr txBox="1"/>
          <p:nvPr/>
        </p:nvSpPr>
        <p:spPr>
          <a:xfrm>
            <a:off x="3096098" y="2482888"/>
            <a:ext cx="4580699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Businesses are concerned about investing in facilities suitable for PwD while their work efficiency is not high.</a:t>
            </a:r>
            <a:endParaRPr b="0" i="0" sz="17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19"/>
          <p:cNvSpPr txBox="1"/>
          <p:nvPr/>
        </p:nvSpPr>
        <p:spPr>
          <a:xfrm>
            <a:off x="14990" y="1021355"/>
            <a:ext cx="2724076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of PwD employees</a:t>
            </a:r>
            <a:endParaRPr b="0" i="0" sz="17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19"/>
          <p:cNvSpPr txBox="1"/>
          <p:nvPr/>
        </p:nvSpPr>
        <p:spPr>
          <a:xfrm>
            <a:off x="3129439" y="885517"/>
            <a:ext cx="4215741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Statistics, information collection and data management are still limited.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/>
          <p:nvPr/>
        </p:nvSpPr>
        <p:spPr>
          <a:xfrm>
            <a:off x="-6100" y="7316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0"/>
          <p:cNvSpPr txBox="1"/>
          <p:nvPr>
            <p:ph type="title"/>
          </p:nvPr>
        </p:nvSpPr>
        <p:spPr>
          <a:xfrm>
            <a:off x="1365031" y="134911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ORIENTATION AND SOLUTION</a:t>
            </a:r>
            <a:endParaRPr sz="3200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20"/>
          <p:cNvSpPr/>
          <p:nvPr/>
        </p:nvSpPr>
        <p:spPr>
          <a:xfrm rot="5400000">
            <a:off x="123199" y="1547078"/>
            <a:ext cx="1191718" cy="734518"/>
          </a:xfrm>
          <a:prstGeom prst="chevron">
            <a:avLst>
              <a:gd fmla="val 50000" name="adj"/>
            </a:avLst>
          </a:prstGeom>
          <a:solidFill>
            <a:schemeClr val="lt1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1086788" y="1244184"/>
            <a:ext cx="240161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99B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Legal policies completion</a:t>
            </a:r>
            <a:endParaRPr b="1" i="0" sz="1600" u="none" cap="none" strike="noStrike">
              <a:solidFill>
                <a:srgbClr val="C99B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>
            <a:off x="1110201" y="1479143"/>
            <a:ext cx="7703999" cy="1815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Amending policies in accordance with Convention 159; developing the revised Law on Employment in the direction of creating opportunities for all employees (including PWDs) to access and benefit policies, and amending and supplementing support policies for PWDs: priority to enjoy lower interest rates when borrowing job creation loans; priority to participate in public employment policies; support for participation in assessment and issuance of national vocational skills certificates; support for participation in the labor market through job transaction activities;...</a:t>
            </a:r>
            <a:endParaRPr/>
          </a:p>
        </p:txBody>
      </p:sp>
      <p:sp>
        <p:nvSpPr>
          <p:cNvPr id="182" name="Google Shape;182;p20"/>
          <p:cNvSpPr txBox="1"/>
          <p:nvPr/>
        </p:nvSpPr>
        <p:spPr>
          <a:xfrm>
            <a:off x="562605" y="1767580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/>
          </a:p>
        </p:txBody>
      </p:sp>
      <p:pic>
        <p:nvPicPr>
          <p:cNvPr id="183" name="Google Shape;183;p20"/>
          <p:cNvPicPr preferRelativeResize="0"/>
          <p:nvPr/>
        </p:nvPicPr>
        <p:blipFill rotWithShape="1">
          <a:blip r:embed="rId3">
            <a:alphaModFix/>
          </a:blip>
          <a:srcRect b="7896" l="0" r="20222" t="42371"/>
          <a:stretch/>
        </p:blipFill>
        <p:spPr>
          <a:xfrm>
            <a:off x="1863310" y="3291558"/>
            <a:ext cx="4612442" cy="1844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0"/>
          <p:cNvPicPr preferRelativeResize="0"/>
          <p:nvPr/>
        </p:nvPicPr>
        <p:blipFill rotWithShape="1">
          <a:blip r:embed="rId4">
            <a:alphaModFix/>
          </a:blip>
          <a:srcRect b="0" l="2954" r="2953" t="36101"/>
          <a:stretch/>
        </p:blipFill>
        <p:spPr>
          <a:xfrm>
            <a:off x="-6100" y="3295650"/>
            <a:ext cx="1834900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0"/>
          <p:cNvPicPr preferRelativeResize="0"/>
          <p:nvPr/>
        </p:nvPicPr>
        <p:blipFill rotWithShape="1">
          <a:blip r:embed="rId5">
            <a:alphaModFix/>
          </a:blip>
          <a:srcRect b="-2323" l="0" r="0" t="6290"/>
          <a:stretch/>
        </p:blipFill>
        <p:spPr>
          <a:xfrm flipH="1" rot="10800000">
            <a:off x="7642189" y="4541501"/>
            <a:ext cx="1563621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0"/>
          <p:cNvPicPr preferRelativeResize="0"/>
          <p:nvPr/>
        </p:nvPicPr>
        <p:blipFill rotWithShape="1">
          <a:blip r:embed="rId5">
            <a:alphaModFix/>
          </a:blip>
          <a:srcRect b="-2323" l="0" r="0" t="6290"/>
          <a:stretch/>
        </p:blipFill>
        <p:spPr>
          <a:xfrm flipH="1">
            <a:off x="-29984" y="-12777"/>
            <a:ext cx="1651166" cy="615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/>
          <p:nvPr/>
        </p:nvSpPr>
        <p:spPr>
          <a:xfrm>
            <a:off x="-6100" y="7316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1"/>
          <p:cNvSpPr txBox="1"/>
          <p:nvPr>
            <p:ph type="title"/>
          </p:nvPr>
        </p:nvSpPr>
        <p:spPr>
          <a:xfrm>
            <a:off x="1365031" y="134911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ORIENTATION AND SOLUTION</a:t>
            </a:r>
            <a:endParaRPr sz="3200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3" name="Google Shape;193;p21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 rot="10800000">
            <a:off x="7642189" y="4541501"/>
            <a:ext cx="1563621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1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>
            <a:off x="-29984" y="-12777"/>
            <a:ext cx="1651166" cy="61582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1"/>
          <p:cNvSpPr/>
          <p:nvPr/>
        </p:nvSpPr>
        <p:spPr>
          <a:xfrm rot="5400000">
            <a:off x="123199" y="1547078"/>
            <a:ext cx="1191718" cy="734518"/>
          </a:xfrm>
          <a:prstGeom prst="chevron">
            <a:avLst>
              <a:gd fmla="val 50000" name="adj"/>
            </a:avLst>
          </a:prstGeom>
          <a:solidFill>
            <a:srgbClr val="001F33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1"/>
          <p:cNvSpPr txBox="1"/>
          <p:nvPr/>
        </p:nvSpPr>
        <p:spPr>
          <a:xfrm>
            <a:off x="1086317" y="1477315"/>
            <a:ext cx="339708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F7F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Complete database (including PWD)</a:t>
            </a:r>
            <a:endParaRPr b="1" i="0" sz="1600" u="none" cap="none" strike="noStrike">
              <a:solidFill>
                <a:srgbClr val="CF7F0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Google Shape;197;p21"/>
          <p:cNvSpPr txBox="1"/>
          <p:nvPr/>
        </p:nvSpPr>
        <p:spPr>
          <a:xfrm>
            <a:off x="1086317" y="1774975"/>
            <a:ext cx="7101590" cy="419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7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a basis for building and implementing effective job creation programs</a:t>
            </a:r>
            <a:endParaRPr b="0" i="0" sz="1600" u="none" cap="none" strike="noStrike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8" name="Google Shape;198;p21"/>
          <p:cNvSpPr/>
          <p:nvPr/>
        </p:nvSpPr>
        <p:spPr>
          <a:xfrm rot="5400000">
            <a:off x="123199" y="2786231"/>
            <a:ext cx="1191718" cy="734518"/>
          </a:xfrm>
          <a:prstGeom prst="chevron">
            <a:avLst>
              <a:gd fmla="val 50000" name="adj"/>
            </a:avLst>
          </a:prstGeom>
          <a:solidFill>
            <a:srgbClr val="001F33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1"/>
          <p:cNvSpPr txBox="1"/>
          <p:nvPr/>
        </p:nvSpPr>
        <p:spPr>
          <a:xfrm>
            <a:off x="1123186" y="2703604"/>
            <a:ext cx="4496744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F7F0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Completing the labor market information system</a:t>
            </a:r>
            <a:endParaRPr b="1" i="0" sz="1600" u="none" cap="none" strike="noStrike">
              <a:solidFill>
                <a:srgbClr val="CF7F0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21"/>
          <p:cNvSpPr txBox="1"/>
          <p:nvPr/>
        </p:nvSpPr>
        <p:spPr>
          <a:xfrm>
            <a:off x="1086317" y="3014128"/>
            <a:ext cx="7101590" cy="7912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7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Ensure that PWDs have access to information about appropriate employment opportunities</a:t>
            </a:r>
            <a:endParaRPr b="0" i="0" sz="1600" u="none" cap="none" strike="noStrike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1" name="Google Shape;201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7405" y="3743998"/>
            <a:ext cx="1422759" cy="1422759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1"/>
          <p:cNvSpPr txBox="1"/>
          <p:nvPr/>
        </p:nvSpPr>
        <p:spPr>
          <a:xfrm>
            <a:off x="562605" y="1794211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</p:txBody>
      </p:sp>
      <p:sp>
        <p:nvSpPr>
          <p:cNvPr id="203" name="Google Shape;203;p21"/>
          <p:cNvSpPr txBox="1"/>
          <p:nvPr/>
        </p:nvSpPr>
        <p:spPr>
          <a:xfrm>
            <a:off x="562605" y="3017423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/>
          <p:nvPr/>
        </p:nvSpPr>
        <p:spPr>
          <a:xfrm>
            <a:off x="-6100" y="7316"/>
            <a:ext cx="9144000" cy="51435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2"/>
          <p:cNvSpPr txBox="1"/>
          <p:nvPr>
            <p:ph type="title"/>
          </p:nvPr>
        </p:nvSpPr>
        <p:spPr>
          <a:xfrm>
            <a:off x="1365031" y="134911"/>
            <a:ext cx="77040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 sz="3200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ORIENTATION AND SOLUTION</a:t>
            </a:r>
            <a:endParaRPr sz="3200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0" name="Google Shape;210;p22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 rot="10800000">
            <a:off x="7642189" y="4541501"/>
            <a:ext cx="1563621" cy="6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2"/>
          <p:cNvPicPr preferRelativeResize="0"/>
          <p:nvPr/>
        </p:nvPicPr>
        <p:blipFill rotWithShape="1">
          <a:blip r:embed="rId3">
            <a:alphaModFix/>
          </a:blip>
          <a:srcRect b="-2323" l="0" r="0" t="6290"/>
          <a:stretch/>
        </p:blipFill>
        <p:spPr>
          <a:xfrm flipH="1">
            <a:off x="-29984" y="-12777"/>
            <a:ext cx="1651166" cy="615821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2"/>
          <p:cNvSpPr/>
          <p:nvPr/>
        </p:nvSpPr>
        <p:spPr>
          <a:xfrm rot="5400000">
            <a:off x="123199" y="1547078"/>
            <a:ext cx="1191718" cy="734518"/>
          </a:xfrm>
          <a:prstGeom prst="chevron">
            <a:avLst>
              <a:gd fmla="val 50000" name="adj"/>
            </a:avLst>
          </a:prstGeom>
          <a:solidFill>
            <a:srgbClr val="001F33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2"/>
          <p:cNvSpPr txBox="1"/>
          <p:nvPr/>
        </p:nvSpPr>
        <p:spPr>
          <a:xfrm>
            <a:off x="1111963" y="1508994"/>
            <a:ext cx="673293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99B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Strengthening the mobilization, supplementation loan sources through the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99B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Policy Bank</a:t>
            </a:r>
            <a:endParaRPr b="1" i="0" sz="1600" u="none" cap="none" strike="noStrike">
              <a:solidFill>
                <a:srgbClr val="C99B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1110201" y="1920649"/>
            <a:ext cx="7101590" cy="419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7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Facilitate employees with disabilities to access to loans for employment creation</a:t>
            </a:r>
            <a:endParaRPr b="0" i="0" sz="1600" u="none" cap="none" strike="noStrike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2"/>
          <p:cNvSpPr/>
          <p:nvPr/>
        </p:nvSpPr>
        <p:spPr>
          <a:xfrm rot="5400000">
            <a:off x="123199" y="2786231"/>
            <a:ext cx="1191718" cy="734518"/>
          </a:xfrm>
          <a:prstGeom prst="chevron">
            <a:avLst>
              <a:gd fmla="val 50000" name="adj"/>
            </a:avLst>
          </a:prstGeom>
          <a:solidFill>
            <a:srgbClr val="001F33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1101437" y="2703604"/>
            <a:ext cx="578188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99B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Improving the capacity of the employment service center system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C99B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22"/>
          <p:cNvSpPr/>
          <p:nvPr/>
        </p:nvSpPr>
        <p:spPr>
          <a:xfrm rot="5400000">
            <a:off x="123199" y="4064347"/>
            <a:ext cx="1191718" cy="734518"/>
          </a:xfrm>
          <a:prstGeom prst="chevron">
            <a:avLst>
              <a:gd fmla="val 50000" name="adj"/>
            </a:avLst>
          </a:prstGeom>
          <a:solidFill>
            <a:srgbClr val="001F33"/>
          </a:solidFill>
          <a:ln cap="flat" cmpd="sng" w="25400">
            <a:solidFill>
              <a:srgbClr val="C99B5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1086317" y="3981720"/>
            <a:ext cx="697839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C99B5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Promoting information and propaganda about policies to support job creation so that PwDs can easily access and benefit from the policies.</a:t>
            </a:r>
            <a:endParaRPr b="1" i="0" sz="1600" u="none" cap="none" strike="noStrike">
              <a:solidFill>
                <a:srgbClr val="C99B5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22"/>
          <p:cNvSpPr txBox="1"/>
          <p:nvPr/>
        </p:nvSpPr>
        <p:spPr>
          <a:xfrm>
            <a:off x="562605" y="1794211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/>
          </a:p>
        </p:txBody>
      </p:sp>
      <p:sp>
        <p:nvSpPr>
          <p:cNvPr id="220" name="Google Shape;220;p22"/>
          <p:cNvSpPr txBox="1"/>
          <p:nvPr/>
        </p:nvSpPr>
        <p:spPr>
          <a:xfrm>
            <a:off x="562605" y="3042158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/>
          </a:p>
        </p:txBody>
      </p:sp>
      <p:sp>
        <p:nvSpPr>
          <p:cNvPr id="221" name="Google Shape;221;p22"/>
          <p:cNvSpPr txBox="1"/>
          <p:nvPr/>
        </p:nvSpPr>
        <p:spPr>
          <a:xfrm>
            <a:off x="562605" y="4291199"/>
            <a:ext cx="312906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/>
          </a:p>
        </p:txBody>
      </p:sp>
      <p:sp>
        <p:nvSpPr>
          <p:cNvPr id="222" name="Google Shape;222;p22"/>
          <p:cNvSpPr txBox="1"/>
          <p:nvPr/>
        </p:nvSpPr>
        <p:spPr>
          <a:xfrm>
            <a:off x="1110201" y="2964791"/>
            <a:ext cx="7257898" cy="4133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20357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1F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Promote job counsultation and organize job fairs suitable for people with disabilities.</a:t>
            </a:r>
            <a:endParaRPr b="0" i="0" sz="1400" u="none" cap="none" strike="noStrike">
              <a:solidFill>
                <a:srgbClr val="001F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1F33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23"/>
          <p:cNvGrpSpPr/>
          <p:nvPr/>
        </p:nvGrpSpPr>
        <p:grpSpPr>
          <a:xfrm>
            <a:off x="1" y="0"/>
            <a:ext cx="9144000" cy="5143500"/>
            <a:chOff x="6848" y="0"/>
            <a:chExt cx="4076702" cy="5143500"/>
          </a:xfrm>
        </p:grpSpPr>
        <p:pic>
          <p:nvPicPr>
            <p:cNvPr id="228" name="Google Shape;228;p23"/>
            <p:cNvPicPr preferRelativeResize="0"/>
            <p:nvPr/>
          </p:nvPicPr>
          <p:blipFill rotWithShape="1">
            <a:blip r:embed="rId3">
              <a:alphaModFix/>
            </a:blip>
            <a:srcRect b="14156" l="7606" r="55415" t="31290"/>
            <a:stretch/>
          </p:blipFill>
          <p:spPr>
            <a:xfrm flipH="1">
              <a:off x="6852" y="2821800"/>
              <a:ext cx="4076698" cy="2321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" name="Google Shape;229;p23"/>
            <p:cNvPicPr preferRelativeResize="0"/>
            <p:nvPr/>
          </p:nvPicPr>
          <p:blipFill rotWithShape="1">
            <a:blip r:embed="rId4">
              <a:alphaModFix/>
            </a:blip>
            <a:srcRect b="6859" l="32560" r="18991" t="46251"/>
            <a:stretch/>
          </p:blipFill>
          <p:spPr>
            <a:xfrm flipH="1">
              <a:off x="6848" y="3278250"/>
              <a:ext cx="4069852" cy="18652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" name="Google Shape;230;p23"/>
            <p:cNvPicPr preferRelativeResize="0"/>
            <p:nvPr/>
          </p:nvPicPr>
          <p:blipFill rotWithShape="1">
            <a:blip r:embed="rId5">
              <a:alphaModFix/>
            </a:blip>
            <a:srcRect b="58104" l="7232" r="44092" t="23213"/>
            <a:stretch/>
          </p:blipFill>
          <p:spPr>
            <a:xfrm>
              <a:off x="8336" y="0"/>
              <a:ext cx="4060027" cy="11895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1" name="Google Shape;231;p23"/>
          <p:cNvSpPr txBox="1"/>
          <p:nvPr/>
        </p:nvSpPr>
        <p:spPr>
          <a:xfrm>
            <a:off x="749364" y="2131997"/>
            <a:ext cx="4334841" cy="861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b="1" i="0" sz="5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 rotWithShape="1">
          <a:blip r:embed="rId6">
            <a:alphaModFix amt="20000"/>
          </a:blip>
          <a:srcRect b="0" l="-340" r="338" t="3025"/>
          <a:stretch/>
        </p:blipFill>
        <p:spPr>
          <a:xfrm>
            <a:off x="5111646" y="-17731"/>
            <a:ext cx="4032354" cy="5161230"/>
          </a:xfrm>
          <a:prstGeom prst="rect">
            <a:avLst/>
          </a:prstGeom>
          <a:noFill/>
          <a:ln>
            <a:noFill/>
          </a:ln>
          <a:effectLst>
            <a:outerShdw blurRad="50800" rotWithShape="0" algn="ctr" dir="5400000" dist="50800">
              <a:srgbClr val="000000"/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Legal Services Agency by Slidesgo">
  <a:themeElements>
    <a:clrScheme name="Simple Light">
      <a:dk1>
        <a:srgbClr val="FFFFFF"/>
      </a:dk1>
      <a:lt1>
        <a:srgbClr val="002034"/>
      </a:lt1>
      <a:dk2>
        <a:srgbClr val="F2C67E"/>
      </a:dk2>
      <a:lt2>
        <a:srgbClr val="C08515"/>
      </a:lt2>
      <a:accent1>
        <a:srgbClr val="033C4D"/>
      </a:accent1>
      <a:accent2>
        <a:srgbClr val="000921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